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79" r:id="rId2"/>
    <p:sldId id="256" r:id="rId3"/>
    <p:sldId id="264" r:id="rId4"/>
    <p:sldId id="281" r:id="rId5"/>
    <p:sldId id="289" r:id="rId6"/>
    <p:sldId id="266" r:id="rId7"/>
    <p:sldId id="257" r:id="rId8"/>
    <p:sldId id="286" r:id="rId9"/>
    <p:sldId id="282" r:id="rId10"/>
    <p:sldId id="307" r:id="rId11"/>
    <p:sldId id="308" r:id="rId12"/>
    <p:sldId id="285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298" r:id="rId25"/>
    <p:sldId id="268" r:id="rId26"/>
    <p:sldId id="269" r:id="rId27"/>
    <p:sldId id="267" r:id="rId28"/>
    <p:sldId id="305" r:id="rId29"/>
    <p:sldId id="306" r:id="rId30"/>
    <p:sldId id="301" r:id="rId31"/>
    <p:sldId id="277" r:id="rId32"/>
    <p:sldId id="303" r:id="rId33"/>
    <p:sldId id="304" r:id="rId34"/>
    <p:sldId id="335" r:id="rId35"/>
    <p:sldId id="33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288" r:id="rId44"/>
    <p:sldId id="324" r:id="rId45"/>
    <p:sldId id="323" r:id="rId46"/>
    <p:sldId id="322" r:id="rId4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7C3"/>
    <a:srgbClr val="618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5139" autoAdjust="0"/>
  </p:normalViewPr>
  <p:slideViewPr>
    <p:cSldViewPr>
      <p:cViewPr varScale="1">
        <p:scale>
          <a:sx n="71" d="100"/>
          <a:sy n="71" d="100"/>
        </p:scale>
        <p:origin x="67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69ED6-AFE4-439A-93CE-958FA78F3D65}" type="datetimeFigureOut">
              <a:rPr lang="ko-KR" altLang="en-US" smtClean="0"/>
              <a:pPr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504F2-2461-446A-B24E-F6971ED148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2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5C3F-9D58-4C4B-99E7-F9F493B14ED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66F1F-CE9B-4651-A6AA-CD717754106B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4">
            <a:extLst>
              <a:ext uri="{FF2B5EF4-FFF2-40B4-BE49-F238E27FC236}">
                <a16:creationId xmlns:a16="http://schemas.microsoft.com/office/drawing/2014/main" id="{0C88A775-4BFA-CE00-E6AB-1982969F9679}"/>
              </a:ext>
            </a:extLst>
          </p:cNvPr>
          <p:cNvGrpSpPr/>
          <p:nvPr userDrawn="1"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id="{43D90DF8-997B-0AB2-061D-B59ADABAB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id="{8F59D7DF-BDD7-B3A9-6CBA-B1EF8D55CDA5}"/>
              </a:ext>
            </a:extLst>
          </p:cNvPr>
          <p:cNvGrpSpPr/>
          <p:nvPr userDrawn="1"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7E8D5021-1B40-196B-BEEF-AB5B28AF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F348CD-A830-5CB0-E185-59C83AD3AF21}"/>
              </a:ext>
            </a:extLst>
          </p:cNvPr>
          <p:cNvSpPr txBox="1"/>
          <p:nvPr userDrawn="1"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5C115A3B-B84B-E8FA-7C6D-FD769BE3FE6C}"/>
              </a:ext>
            </a:extLst>
          </p:cNvPr>
          <p:cNvGrpSpPr/>
          <p:nvPr userDrawn="1"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8A2204C4-206F-B2D6-DD94-446A41BD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2B7F9D-119B-0434-8F45-29F0DEB8BFDA}"/>
              </a:ext>
            </a:extLst>
          </p:cNvPr>
          <p:cNvSpPr/>
          <p:nvPr userDrawn="1"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767865-94D5-7E98-07CA-F020E541FE87}"/>
              </a:ext>
            </a:extLst>
          </p:cNvPr>
          <p:cNvSpPr/>
          <p:nvPr userDrawn="1"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AC7A2DC-AE8E-3B2D-63D4-BA84F77C833C}"/>
              </a:ext>
            </a:extLst>
          </p:cNvPr>
          <p:cNvGrpSpPr/>
          <p:nvPr userDrawn="1"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09221E9C-2667-F252-4101-0CD1E6539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9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4">
            <a:extLst>
              <a:ext uri="{FF2B5EF4-FFF2-40B4-BE49-F238E27FC236}">
                <a16:creationId xmlns:a16="http://schemas.microsoft.com/office/drawing/2014/main" id="{1DE21AD4-5FCF-6CD4-CD6E-BFF1CB278E97}"/>
              </a:ext>
            </a:extLst>
          </p:cNvPr>
          <p:cNvGrpSpPr/>
          <p:nvPr userDrawn="1"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id="{48A686C8-4C32-DFF2-20F1-00E5EC59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id="{1912D67D-CDC2-C26C-B0B4-6EB134378A43}"/>
              </a:ext>
            </a:extLst>
          </p:cNvPr>
          <p:cNvGrpSpPr/>
          <p:nvPr userDrawn="1"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59699B31-DD36-20EF-B035-416D8EE17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DA9D71-C902-B128-EC84-E2B50D9E01EC}"/>
              </a:ext>
            </a:extLst>
          </p:cNvPr>
          <p:cNvSpPr txBox="1"/>
          <p:nvPr userDrawn="1"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BAD06E4C-862B-3306-ACE9-98CEB62724A2}"/>
              </a:ext>
            </a:extLst>
          </p:cNvPr>
          <p:cNvGrpSpPr/>
          <p:nvPr userDrawn="1"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73320643-9198-F1F0-92E1-2446A7E1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EF800A-B10F-506C-75CE-1677A5223659}"/>
              </a:ext>
            </a:extLst>
          </p:cNvPr>
          <p:cNvSpPr/>
          <p:nvPr userDrawn="1"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A81CD4-F272-7043-85A2-4C2280EEB7CE}"/>
              </a:ext>
            </a:extLst>
          </p:cNvPr>
          <p:cNvSpPr/>
          <p:nvPr userDrawn="1"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9647F259-9FDA-E8E1-54DB-76B0B378D303}"/>
              </a:ext>
            </a:extLst>
          </p:cNvPr>
          <p:cNvGrpSpPr/>
          <p:nvPr userDrawn="1"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4C08A5E-CEA9-FAFE-BFC5-BA806281F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jpe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jpe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sv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18" Type="http://schemas.openxmlformats.org/officeDocument/2006/relationships/image" Target="../media/image51.jpeg"/><Relationship Id="rId3" Type="http://schemas.openxmlformats.org/officeDocument/2006/relationships/image" Target="../media/image2.pn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17" Type="http://schemas.openxmlformats.org/officeDocument/2006/relationships/image" Target="../media/image50.jpeg"/><Relationship Id="rId2" Type="http://schemas.openxmlformats.org/officeDocument/2006/relationships/image" Target="../media/image1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5" name="그룹 1002"/>
          <p:cNvGrpSpPr/>
          <p:nvPr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4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DB711E1-794B-81A5-3FDE-BC07588D7EEA}"/>
              </a:ext>
            </a:extLst>
          </p:cNvPr>
          <p:cNvGrpSpPr/>
          <p:nvPr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06F5A03D-FB7B-9B9D-6122-1F6EC030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48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r="15539"/>
          <a:stretch/>
        </p:blipFill>
        <p:spPr bwMode="auto">
          <a:xfrm>
            <a:off x="1148644" y="2420221"/>
            <a:ext cx="698724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82466" y="1670122"/>
            <a:ext cx="2714644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 b="9893"/>
          <a:stretch>
            <a:fillRect/>
          </a:stretch>
        </p:blipFill>
        <p:spPr bwMode="auto">
          <a:xfrm>
            <a:off x="9558112" y="5820642"/>
            <a:ext cx="37528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15454102" y="1670122"/>
            <a:ext cx="1143008" cy="3964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248456" y="1216120"/>
            <a:ext cx="4652402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/>
          <a:srcRect r="15958"/>
          <a:stretch/>
        </p:blipFill>
        <p:spPr bwMode="auto">
          <a:xfrm>
            <a:off x="1291520" y="6927931"/>
            <a:ext cx="6844368" cy="156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291520" y="6052312"/>
            <a:ext cx="5286820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총인구 데이터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" name="그룹 35"/>
          <p:cNvGrpSpPr/>
          <p:nvPr/>
        </p:nvGrpSpPr>
        <p:grpSpPr>
          <a:xfrm>
            <a:off x="8529452" y="1348651"/>
            <a:ext cx="4178662" cy="4000500"/>
            <a:chOff x="4892500" y="285728"/>
            <a:chExt cx="2089331" cy="2667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29256" y="285728"/>
              <a:ext cx="1552575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4892500" y="513495"/>
              <a:ext cx="390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총전입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총전출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5286380" y="642918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286380" y="857232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3348582" y="7336800"/>
            <a:ext cx="4546666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인구이동률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</a:t>
            </a:r>
          </a:p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서울시총인구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48644" y="1677238"/>
            <a:ext cx="5286820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데이터</a:t>
            </a:r>
            <a:b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</a:b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99414" y="1720129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999414" y="2034454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인구이동률</a:t>
            </a:r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8524616" y="321315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12882334" y="321315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5096912" y="617783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8524616" y="742799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 rot="16200000">
            <a:off x="13310962" y="742799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382" y="2000228"/>
            <a:ext cx="6953250" cy="332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67617" y="5972656"/>
            <a:ext cx="769714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9"/>
          <p:cNvGrpSpPr/>
          <p:nvPr/>
        </p:nvGrpSpPr>
        <p:grpSpPr>
          <a:xfrm>
            <a:off x="10715636" y="1393005"/>
            <a:ext cx="6344708" cy="3321867"/>
            <a:chOff x="4857752" y="785794"/>
            <a:chExt cx="3172354" cy="221457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57752" y="785794"/>
              <a:ext cx="3172354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6286512" y="785794"/>
              <a:ext cx="1714512" cy="22145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358314" y="5929318"/>
            <a:ext cx="928694" cy="357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073486" y="6000756"/>
            <a:ext cx="1000132" cy="3643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 b="7692"/>
          <a:stretch>
            <a:fillRect/>
          </a:stretch>
        </p:blipFill>
        <p:spPr bwMode="auto">
          <a:xfrm>
            <a:off x="3521007" y="5652330"/>
            <a:ext cx="2340000" cy="394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367617" y="5155156"/>
            <a:ext cx="4244290" cy="780432"/>
          </a:xfrm>
          <a:prstGeom prst="rect">
            <a:avLst/>
          </a:prstGeom>
          <a:noFill/>
        </p:spPr>
        <p:txBody>
          <a:bodyPr wrap="none" lIns="163284" tIns="81642" rIns="163284" bIns="81642" rtlCol="0">
            <a:spAutoFit/>
          </a:bodyPr>
          <a:lstStyle/>
          <a:p>
            <a:r>
              <a:rPr lang="en-US" altLang="ko-KR" sz="20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파생변수 생성</a:t>
            </a:r>
            <a:endParaRPr lang="en-US" altLang="ko-KR" sz="2000" kern="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유동성비율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/(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부채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2000" kern="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4382" y="1281352"/>
            <a:ext cx="4572032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현급통화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부채 데이터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ECOS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현금유동성비율</a:t>
            </a:r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8858248" y="2617044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13787470" y="492918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5400000">
            <a:off x="6929422" y="742951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622" y="2037904"/>
            <a:ext cx="301090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6271" y="2357419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30412" y="1142972"/>
            <a:ext cx="1905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5138" y="5935532"/>
            <a:ext cx="263912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6701" y="6758016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7536" y="5457857"/>
            <a:ext cx="213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489622" y="1357286"/>
            <a:ext cx="4702050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342900" indent="-342900"/>
            <a:r>
              <a:rPr lang="en-US" altLang="ko-KR" sz="20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실업률</a:t>
            </a:r>
            <a:r>
              <a:rPr lang="en-US" altLang="ko-KR" sz="20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,</a:t>
            </a:r>
            <a:r>
              <a:rPr lang="ko-KR" altLang="en-US" sz="20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고용률 데이터</a:t>
            </a:r>
            <a:endParaRPr lang="en-US" altLang="ko-KR" sz="2000" kern="0" dirty="0">
              <a:solidFill>
                <a:srgbClr val="002060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 algn="dist"/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000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r>
              <a:rPr lang="en-US" altLang="ko-KR" sz="20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(2006 – 2022)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15305" y="1357286"/>
            <a:ext cx="3985045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 err="1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컬럼명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변경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연도</a:t>
            </a:r>
            <a:r>
              <a:rPr lang="en-US" altLang="ko-KR" sz="20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20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분기 단위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실업률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고용률</a:t>
            </a:r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5686856" y="764382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12128913" y="335754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11947690" y="764383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944773" y="335755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67B91CD-D002-1294-6363-B0E69C731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264" y="2786046"/>
            <a:ext cx="2614608" cy="6632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724932" y="1597988"/>
            <a:ext cx="6093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버스정류장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광장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(2018~2019)</a:t>
            </a: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       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공공데이터포털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(2020~2021)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24932" y="4255919"/>
            <a:ext cx="8349822" cy="1391637"/>
            <a:chOff x="2042580" y="4132863"/>
            <a:chExt cx="8349822" cy="13916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990F2C8-3E52-6C85-BEC3-A4B41289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2580" y="4132863"/>
              <a:ext cx="8349822" cy="139163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ECF3E73-8360-B7C3-88DF-560BF2CEB3B1}"/>
                </a:ext>
              </a:extLst>
            </p:cNvPr>
            <p:cNvSpPr/>
            <p:nvPr/>
          </p:nvSpPr>
          <p:spPr>
            <a:xfrm>
              <a:off x="6786546" y="4132863"/>
              <a:ext cx="1008000" cy="1391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511152" y="7737197"/>
            <a:ext cx="9071805" cy="1585699"/>
            <a:chOff x="1828800" y="7915519"/>
            <a:chExt cx="9071805" cy="15856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4958249-7024-190A-EF24-D357308E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9792" y="7978293"/>
              <a:ext cx="3910813" cy="1522925"/>
            </a:xfrm>
            <a:prstGeom prst="rect">
              <a:avLst/>
            </a:prstGeom>
          </p:spPr>
        </p:pic>
        <p:pic>
          <p:nvPicPr>
            <p:cNvPr id="996" name="그림 995">
              <a:extLst>
                <a:ext uri="{FF2B5EF4-FFF2-40B4-BE49-F238E27FC236}">
                  <a16:creationId xmlns:a16="http://schemas.microsoft.com/office/drawing/2014/main" id="{BCE9BA1B-11C7-6949-3128-8EDA42F96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2386"/>
            <a:stretch/>
          </p:blipFill>
          <p:spPr>
            <a:xfrm>
              <a:off x="1828800" y="7915519"/>
              <a:ext cx="4821029" cy="15229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2F135F1-4AB9-9F4F-4E50-BE1796C0C586}"/>
                </a:ext>
              </a:extLst>
            </p:cNvPr>
            <p:cNvSpPr/>
            <p:nvPr/>
          </p:nvSpPr>
          <p:spPr>
            <a:xfrm>
              <a:off x="2181915" y="8676981"/>
              <a:ext cx="2538000" cy="2157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CD3EBB-A8F1-54EF-FE05-40BE3464930F}"/>
                </a:ext>
              </a:extLst>
            </p:cNvPr>
            <p:cNvSpPr/>
            <p:nvPr/>
          </p:nvSpPr>
          <p:spPr>
            <a:xfrm>
              <a:off x="10399145" y="7978293"/>
              <a:ext cx="501460" cy="1522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DFDAD2-2D2F-37AA-3A78-F12974B33A63}"/>
              </a:ext>
            </a:extLst>
          </p:cNvPr>
          <p:cNvSpPr txBox="1"/>
          <p:nvPr/>
        </p:nvSpPr>
        <p:spPr>
          <a:xfrm>
            <a:off x="1511152" y="7015708"/>
            <a:ext cx="5812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이용하여 위도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경도로 구 정보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E122E-7CF5-3E78-5CF5-ABFA2537FB17}"/>
              </a:ext>
            </a:extLst>
          </p:cNvPr>
          <p:cNvSpPr txBox="1"/>
          <p:nvPr/>
        </p:nvSpPr>
        <p:spPr>
          <a:xfrm>
            <a:off x="13214826" y="2007086"/>
            <a:ext cx="435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이상치 처리 후 구별 개수 카운트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C565E1E-5473-CBB4-3042-2896C99EB822}"/>
              </a:ext>
            </a:extLst>
          </p:cNvPr>
          <p:cNvSpPr/>
          <p:nvPr/>
        </p:nvSpPr>
        <p:spPr>
          <a:xfrm>
            <a:off x="5200356" y="606440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D0154AA-C416-3F89-0861-A61503788A18}"/>
              </a:ext>
            </a:extLst>
          </p:cNvPr>
          <p:cNvSpPr/>
          <p:nvPr/>
        </p:nvSpPr>
        <p:spPr>
          <a:xfrm>
            <a:off x="11592272" y="8072458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724932" y="2607915"/>
            <a:ext cx="8349821" cy="1522823"/>
            <a:chOff x="2042580" y="2484859"/>
            <a:chExt cx="8349821" cy="152282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F5DE06-251C-5BD4-A361-F1BBBAABA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650"/>
            <a:stretch/>
          </p:blipFill>
          <p:spPr>
            <a:xfrm>
              <a:off x="2042580" y="2484859"/>
              <a:ext cx="8349821" cy="152282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A4433B9-4E67-4E03-F134-A748FB0265BB}"/>
                </a:ext>
              </a:extLst>
            </p:cNvPr>
            <p:cNvSpPr/>
            <p:nvPr/>
          </p:nvSpPr>
          <p:spPr>
            <a:xfrm>
              <a:off x="7385850" y="2484859"/>
              <a:ext cx="3006551" cy="1477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버스정류장 수</a:t>
            </a:r>
          </a:p>
        </p:txBody>
      </p:sp>
    </p:spTree>
    <p:extLst>
      <p:ext uri="{BB962C8B-B14F-4D97-AF65-F5344CB8AC3E}">
        <p14:creationId xmlns:p14="http://schemas.microsoft.com/office/powerpoint/2010/main" val="1860330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7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BA993FD-42F8-AE1E-A72F-3803B56E2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58"/>
          <a:stretch/>
        </p:blipFill>
        <p:spPr>
          <a:xfrm>
            <a:off x="888167" y="3657863"/>
            <a:ext cx="10587350" cy="4190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56621F-3DBC-1946-A2AC-DEFA6A06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649" y="2290791"/>
            <a:ext cx="2324100" cy="6924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4BAA87-B42A-67FD-74D3-F7E731658605}"/>
              </a:ext>
            </a:extLst>
          </p:cNvPr>
          <p:cNvSpPr txBox="1"/>
          <p:nvPr/>
        </p:nvSpPr>
        <p:spPr>
          <a:xfrm>
            <a:off x="14146967" y="1845210"/>
            <a:ext cx="3379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통일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41FEB-19E6-1B65-5476-E2881A28F25C}"/>
              </a:ext>
            </a:extLst>
          </p:cNvPr>
          <p:cNvSpPr txBox="1"/>
          <p:nvPr/>
        </p:nvSpPr>
        <p:spPr>
          <a:xfrm>
            <a:off x="872316" y="2782657"/>
            <a:ext cx="5751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강력범죄 건수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살인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성폭력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(1994~2021)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DCAA134-866C-0A96-7FB8-A79C1595A7B4}"/>
              </a:ext>
            </a:extLst>
          </p:cNvPr>
          <p:cNvSpPr/>
          <p:nvPr/>
        </p:nvSpPr>
        <p:spPr>
          <a:xfrm>
            <a:off x="12703564" y="5302434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범죄건수</a:t>
            </a:r>
          </a:p>
        </p:txBody>
      </p:sp>
    </p:spTree>
    <p:extLst>
      <p:ext uri="{BB962C8B-B14F-4D97-AF65-F5344CB8AC3E}">
        <p14:creationId xmlns:p14="http://schemas.microsoft.com/office/powerpoint/2010/main" val="3846830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143000" y="1214410"/>
            <a:ext cx="5857860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휴게음식점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143000" y="1975148"/>
            <a:ext cx="7630719" cy="4716086"/>
            <a:chOff x="1219200" y="1799014"/>
            <a:chExt cx="7630719" cy="4716086"/>
          </a:xfrm>
        </p:grpSpPr>
        <p:pic>
          <p:nvPicPr>
            <p:cNvPr id="1027" name="Picture 3" descr="C:\ljk9707\PythonWork\Analysis\data\MidtermProject\2.raw_data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19200" y="1799014"/>
              <a:ext cx="7630719" cy="4716086"/>
            </a:xfrm>
            <a:prstGeom prst="rect">
              <a:avLst/>
            </a:prstGeom>
            <a:noFill/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970285-277A-ECEB-5ED0-D983254E8385}"/>
                </a:ext>
              </a:extLst>
            </p:cNvPr>
            <p:cNvSpPr/>
            <p:nvPr/>
          </p:nvSpPr>
          <p:spPr>
            <a:xfrm>
              <a:off x="1219200" y="1879878"/>
              <a:ext cx="7630719" cy="640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450121" y="1857352"/>
            <a:ext cx="7228279" cy="3000396"/>
            <a:chOff x="10450121" y="1753124"/>
            <a:chExt cx="7228279" cy="3000396"/>
          </a:xfrm>
        </p:grpSpPr>
        <p:pic>
          <p:nvPicPr>
            <p:cNvPr id="1028" name="Picture 4" descr="C:\ljk9707\PythonWork\Analysis\data\MidtermProject\3.컬럼정리_날짜통일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450121" y="1753124"/>
              <a:ext cx="7228279" cy="3000396"/>
            </a:xfrm>
            <a:prstGeom prst="rect">
              <a:avLst/>
            </a:prstGeom>
            <a:noFill/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0970285-277A-ECEB-5ED0-D983254E8385}"/>
                </a:ext>
              </a:extLst>
            </p:cNvPr>
            <p:cNvSpPr/>
            <p:nvPr/>
          </p:nvSpPr>
          <p:spPr>
            <a:xfrm>
              <a:off x="10450121" y="1775723"/>
              <a:ext cx="7228278" cy="2385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450121" y="1416582"/>
            <a:ext cx="310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컬럼만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</a:t>
            </a:r>
          </a:p>
        </p:txBody>
      </p:sp>
      <p:pic>
        <p:nvPicPr>
          <p:cNvPr id="20" name="Picture 2" descr="C:\ljk9707\PythonWork\Analysis\data\MidtermProject\4.커피숍_다방_추출.PNG"/>
          <p:cNvPicPr>
            <a:picLocks noChangeAspect="1" noChangeArrowheads="1"/>
          </p:cNvPicPr>
          <p:nvPr/>
        </p:nvPicPr>
        <p:blipFill>
          <a:blip r:embed="rId4"/>
          <a:srcRect l="6685" b="9793"/>
          <a:stretch>
            <a:fillRect/>
          </a:stretch>
        </p:blipFill>
        <p:spPr bwMode="auto">
          <a:xfrm>
            <a:off x="5066130" y="7155300"/>
            <a:ext cx="5940000" cy="2482242"/>
          </a:xfrm>
          <a:prstGeom prst="rect">
            <a:avLst/>
          </a:prstGeom>
          <a:noFill/>
        </p:spPr>
      </p:pic>
      <p:pic>
        <p:nvPicPr>
          <p:cNvPr id="21" name="Picture 4" descr="C:\ljk9707\PythonWork\Analysis\data\MidtermProject\4.편의점_추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74079" y="7155300"/>
            <a:ext cx="6542481" cy="2484000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7316427" y="7155300"/>
            <a:ext cx="642942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13531533" y="7155300"/>
            <a:ext cx="535785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/>
          <p:cNvSpPr txBox="1"/>
          <p:nvPr/>
        </p:nvSpPr>
        <p:spPr>
          <a:xfrm>
            <a:off x="4991160" y="6667500"/>
            <a:ext cx="4513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커피숍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다방 추출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74079" y="6664377"/>
            <a:ext cx="437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편의점 추출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39F6B9C-DB76-B453-B5E2-0DEE15A1CCDC}"/>
              </a:ext>
            </a:extLst>
          </p:cNvPr>
          <p:cNvSpPr/>
          <p:nvPr/>
        </p:nvSpPr>
        <p:spPr>
          <a:xfrm>
            <a:off x="9323765" y="278130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3D9B0108-F615-8C8C-110D-964D91C332C5}"/>
              </a:ext>
            </a:extLst>
          </p:cNvPr>
          <p:cNvSpPr/>
          <p:nvPr/>
        </p:nvSpPr>
        <p:spPr>
          <a:xfrm>
            <a:off x="13566349" y="5577900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ljk9707\PythonWork\Analysis\data\MidtermProject\5.커피숍_전처리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58822" y="1472656"/>
            <a:ext cx="3747332" cy="8100000"/>
          </a:xfrm>
          <a:prstGeom prst="rect">
            <a:avLst/>
          </a:prstGeom>
          <a:noFill/>
        </p:spPr>
      </p:pic>
      <p:pic>
        <p:nvPicPr>
          <p:cNvPr id="3077" name="Picture 5" descr="C:\ljk9707\PythonWork\Analysis\data\MidtermProject\5.편의점_전처리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7372" y="1472656"/>
            <a:ext cx="3721866" cy="810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28762" y="1500162"/>
            <a:ext cx="651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연도별 커피숍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개수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카운팅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(2017 – 2022)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3" descr="C:\ljk9707\PythonWork\Analysis\data\MidtermProject\7.서울시구리스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62" y="2247899"/>
            <a:ext cx="5716556" cy="1139449"/>
          </a:xfrm>
          <a:prstGeom prst="rect">
            <a:avLst/>
          </a:prstGeom>
          <a:noFill/>
        </p:spPr>
      </p:pic>
      <p:pic>
        <p:nvPicPr>
          <p:cNvPr id="1029" name="Picture 5" descr="C:\ljk9707\PythonWork\Analysis\data\MidtermProject\7.데이터 프레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62" y="3347405"/>
            <a:ext cx="5716555" cy="1643695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12620629" y="1378629"/>
            <a:ext cx="1071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63047" y="1378629"/>
            <a:ext cx="11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39" y="3353675"/>
            <a:ext cx="8822365" cy="45083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20350" y="2571732"/>
            <a:ext cx="43460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자치구별 사설학원 개수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3E4E1-ED44-1796-D2B0-E87B6575E348}"/>
              </a:ext>
            </a:extLst>
          </p:cNvPr>
          <p:cNvSpPr txBox="1"/>
          <p:nvPr/>
        </p:nvSpPr>
        <p:spPr>
          <a:xfrm>
            <a:off x="12288983" y="1543100"/>
            <a:ext cx="4825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입시검정 및 보습학원, 국제화 학원, </a:t>
            </a:r>
            <a:b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예능, 특수교육학원 데이터 추출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F477957-E057-24B6-0CA8-42B19F0A945A}"/>
              </a:ext>
            </a:extLst>
          </p:cNvPr>
          <p:cNvSpPr/>
          <p:nvPr/>
        </p:nvSpPr>
        <p:spPr>
          <a:xfrm>
            <a:off x="10785629" y="5157153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87DC9DE-CDC4-02D7-0ED6-C4641521506C}"/>
              </a:ext>
            </a:extLst>
          </p:cNvPr>
          <p:cNvGrpSpPr/>
          <p:nvPr/>
        </p:nvGrpSpPr>
        <p:grpSpPr>
          <a:xfrm>
            <a:off x="12288982" y="2285980"/>
            <a:ext cx="4847906" cy="6643734"/>
            <a:chOff x="12072958" y="2285980"/>
            <a:chExt cx="4847906" cy="66437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8C8B322-001C-9392-03FE-A8831FAC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5169" y="2285980"/>
              <a:ext cx="4825695" cy="663887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2072958" y="2714608"/>
              <a:ext cx="857256" cy="62151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0293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50926" y="1341493"/>
            <a:ext cx="588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초등학교 개수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26" y="2047156"/>
            <a:ext cx="7561026" cy="738004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A41640B-1677-D577-A54C-9825859B74E6}"/>
              </a:ext>
            </a:extLst>
          </p:cNvPr>
          <p:cNvSpPr/>
          <p:nvPr/>
        </p:nvSpPr>
        <p:spPr>
          <a:xfrm>
            <a:off x="9267601" y="503156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01F386-A62B-1D10-9D7F-897350BE5B31}"/>
              </a:ext>
            </a:extLst>
          </p:cNvPr>
          <p:cNvGrpSpPr/>
          <p:nvPr/>
        </p:nvGrpSpPr>
        <p:grpSpPr>
          <a:xfrm>
            <a:off x="10567700" y="1626082"/>
            <a:ext cx="6569188" cy="7837898"/>
            <a:chOff x="10979082" y="1520444"/>
            <a:chExt cx="6569188" cy="78378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2BAD28B-3AD9-CA5C-F22E-E0127181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9082" y="1520444"/>
              <a:ext cx="6569188" cy="779359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1144264" y="1857352"/>
              <a:ext cx="857256" cy="7500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771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BFF0BD9-3043-7926-63BB-A3C953A56A0C}"/>
              </a:ext>
            </a:extLst>
          </p:cNvPr>
          <p:cNvSpPr/>
          <p:nvPr/>
        </p:nvSpPr>
        <p:spPr>
          <a:xfrm>
            <a:off x="1219465" y="1555294"/>
            <a:ext cx="588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사립 중학교 개수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219465" y="2324100"/>
            <a:ext cx="8675144" cy="3035424"/>
            <a:chOff x="1307056" y="2324100"/>
            <a:chExt cx="8675144" cy="30354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46625"/>
            <a:stretch/>
          </p:blipFill>
          <p:spPr>
            <a:xfrm>
              <a:off x="1307056" y="2324100"/>
              <a:ext cx="4292845" cy="2514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46342"/>
            <a:stretch/>
          </p:blipFill>
          <p:spPr>
            <a:xfrm>
              <a:off x="5599901" y="2324100"/>
              <a:ext cx="4382299" cy="2514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441046-A85D-2867-D2D5-87697C37C5FA}"/>
                </a:ext>
              </a:extLst>
            </p:cNvPr>
            <p:cNvSpPr txBox="1"/>
            <p:nvPr/>
          </p:nvSpPr>
          <p:spPr>
            <a:xfrm>
              <a:off x="2491663" y="4990192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국공립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BBD7B2-F8F1-BE35-81B8-CF39581455CE}"/>
                </a:ext>
              </a:extLst>
            </p:cNvPr>
            <p:cNvSpPr txBox="1"/>
            <p:nvPr/>
          </p:nvSpPr>
          <p:spPr>
            <a:xfrm>
              <a:off x="6829235" y="4964210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사립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356360" y="6700865"/>
            <a:ext cx="8077610" cy="2514601"/>
            <a:chOff x="1371600" y="6515099"/>
            <a:chExt cx="8077610" cy="25146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AF5C28-1E1E-C885-E4C6-F95C8DBA5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012"/>
            <a:stretch/>
          </p:blipFill>
          <p:spPr>
            <a:xfrm>
              <a:off x="1371600" y="6515099"/>
              <a:ext cx="4025282" cy="25146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EF95617-3DDA-1780-C618-0AECED664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48022"/>
            <a:stretch/>
          </p:blipFill>
          <p:spPr>
            <a:xfrm>
              <a:off x="5658199" y="6515099"/>
              <a:ext cx="3791011" cy="237693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1207E703-FFBD-7246-032A-75614BE7B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1454" y="2467248"/>
            <a:ext cx="5835080" cy="6852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23A63-9C35-F6B4-39BC-9F0E7F46DF72}"/>
              </a:ext>
            </a:extLst>
          </p:cNvPr>
          <p:cNvSpPr txBox="1"/>
          <p:nvPr/>
        </p:nvSpPr>
        <p:spPr>
          <a:xfrm>
            <a:off x="1356360" y="622362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정제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F27C4-8CD0-A146-D40A-6E7235F6CD79}"/>
              </a:ext>
            </a:extLst>
          </p:cNvPr>
          <p:cNvSpPr txBox="1"/>
          <p:nvPr/>
        </p:nvSpPr>
        <p:spPr>
          <a:xfrm>
            <a:off x="11560462" y="1939822"/>
            <a:ext cx="449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국공립과 사립 학교 연도별 개수 합치기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D2AEF58-9477-CA0A-4D6F-235A34026C0A}"/>
              </a:ext>
            </a:extLst>
          </p:cNvPr>
          <p:cNvSpPr/>
          <p:nvPr/>
        </p:nvSpPr>
        <p:spPr>
          <a:xfrm>
            <a:off x="10209565" y="728664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2BD75F6-3D7D-D8C8-0E90-DE2CD97749B9}"/>
              </a:ext>
            </a:extLst>
          </p:cNvPr>
          <p:cNvSpPr/>
          <p:nvPr/>
        </p:nvSpPr>
        <p:spPr>
          <a:xfrm>
            <a:off x="5059126" y="5538251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150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39770" y="1018469"/>
            <a:ext cx="37947600" cy="18770227"/>
            <a:chOff x="-10825081" y="1507915"/>
            <a:chExt cx="41498256" cy="1877022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0825081" y="1507915"/>
              <a:ext cx="41498256" cy="18770227"/>
              <a:chOff x="-10825081" y="1507915"/>
              <a:chExt cx="41498256" cy="187702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914400" y="1714500"/>
            <a:ext cx="13258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</a:t>
            </a:r>
            <a:r>
              <a:rPr lang="en-US" altLang="ko-KR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미치는 요인분석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5890" y="114300"/>
            <a:ext cx="237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77105" y="114300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25400" y="3924300"/>
            <a:ext cx="609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 TEAM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나석원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김현경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김현욱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송호준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이준규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</a:t>
            </a:r>
            <a:endParaRPr lang="ko-KR" altLang="en-US" sz="3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739" y="2479204"/>
            <a:ext cx="68800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(국공립,사립),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 사립), 전문고(국공립, 사립)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개수 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교육통계서비스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9" y="3564256"/>
            <a:ext cx="8591401" cy="4396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FD350-CF45-2700-4139-1C00D4D7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22" y="3166783"/>
            <a:ext cx="7060039" cy="519142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649A9D-943D-CD19-83D9-26BED368964D}"/>
              </a:ext>
            </a:extLst>
          </p:cNvPr>
          <p:cNvSpPr/>
          <p:nvPr/>
        </p:nvSpPr>
        <p:spPr>
          <a:xfrm>
            <a:off x="9542364" y="531180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D53B3-ADBD-BE0F-B745-627EA2F7632D}"/>
              </a:ext>
            </a:extLst>
          </p:cNvPr>
          <p:cNvSpPr txBox="1"/>
          <p:nvPr/>
        </p:nvSpPr>
        <p:spPr>
          <a:xfrm>
            <a:off x="10503222" y="2479204"/>
            <a:ext cx="7060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고등학교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전문고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34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71" y="2228149"/>
            <a:ext cx="13689856" cy="2594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5E919E-312F-EA5E-FE1A-21D21F48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55" y="6174049"/>
            <a:ext cx="10834089" cy="28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9CE70-BC68-5413-9AAD-EFFCB3F8847A}"/>
              </a:ext>
            </a:extLst>
          </p:cNvPr>
          <p:cNvSpPr txBox="1"/>
          <p:nvPr/>
        </p:nvSpPr>
        <p:spPr>
          <a:xfrm>
            <a:off x="2299071" y="1719054"/>
            <a:ext cx="448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9A51FD5-D89B-75F5-C0A1-7D835114A549}"/>
              </a:ext>
            </a:extLst>
          </p:cNvPr>
          <p:cNvSpPr/>
          <p:nvPr/>
        </p:nvSpPr>
        <p:spPr>
          <a:xfrm>
            <a:off x="8679389" y="512704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대학교</a:t>
            </a:r>
          </a:p>
        </p:txBody>
      </p:sp>
    </p:spTree>
    <p:extLst>
      <p:ext uri="{BB962C8B-B14F-4D97-AF65-F5344CB8AC3E}">
        <p14:creationId xmlns:p14="http://schemas.microsoft.com/office/powerpoint/2010/main" val="239128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0068" y="1714476"/>
            <a:ext cx="9144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종합병원, 의원, 치과, 한방의원, 일반병원 데이터 정보</a:t>
            </a: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광장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rcRect r="12038"/>
          <a:stretch>
            <a:fillRect/>
          </a:stretch>
        </p:blipFill>
        <p:spPr>
          <a:xfrm>
            <a:off x="1000068" y="2860812"/>
            <a:ext cx="9582159" cy="52412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5DC4D48-8AB4-4DC6-A2AB-DFB7FA6A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416" y="1714476"/>
            <a:ext cx="4397844" cy="7533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병원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649A9D-943D-CD19-83D9-26BED368964D}"/>
              </a:ext>
            </a:extLst>
          </p:cNvPr>
          <p:cNvSpPr/>
          <p:nvPr/>
        </p:nvSpPr>
        <p:spPr>
          <a:xfrm>
            <a:off x="11306504" y="5030737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940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348779" y="1627302"/>
            <a:ext cx="4713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구별 공원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FDAD2-2D2F-37AA-3A78-F12974B33A63}"/>
              </a:ext>
            </a:extLst>
          </p:cNvPr>
          <p:cNvSpPr txBox="1"/>
          <p:nvPr/>
        </p:nvSpPr>
        <p:spPr>
          <a:xfrm>
            <a:off x="1357258" y="5517053"/>
            <a:ext cx="917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지역에서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찾은후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kakkao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이용해서 공원의 자치구를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E122E-7CF5-3E78-5CF5-ABFA2537FB17}"/>
              </a:ext>
            </a:extLst>
          </p:cNvPr>
          <p:cNvSpPr txBox="1"/>
          <p:nvPr/>
        </p:nvSpPr>
        <p:spPr>
          <a:xfrm>
            <a:off x="12960424" y="1627302"/>
            <a:ext cx="544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 후 자치구별 공원의 수만 추출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C565E1E-5473-CBB4-3042-2896C99EB822}"/>
              </a:ext>
            </a:extLst>
          </p:cNvPr>
          <p:cNvSpPr/>
          <p:nvPr/>
        </p:nvSpPr>
        <p:spPr>
          <a:xfrm>
            <a:off x="5935517" y="4809453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D0154AA-C416-3F89-0861-A61503788A18}"/>
              </a:ext>
            </a:extLst>
          </p:cNvPr>
          <p:cNvSpPr/>
          <p:nvPr/>
        </p:nvSpPr>
        <p:spPr>
          <a:xfrm>
            <a:off x="13356344" y="6813880"/>
            <a:ext cx="734636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357258" y="6082190"/>
            <a:ext cx="11251830" cy="3165766"/>
            <a:chOff x="1452644" y="6909615"/>
            <a:chExt cx="11251830" cy="31657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r="-28264"/>
            <a:stretch/>
          </p:blipFill>
          <p:spPr>
            <a:xfrm>
              <a:off x="1501514" y="9089126"/>
              <a:ext cx="4267449" cy="9862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r="21138"/>
            <a:stretch/>
          </p:blipFill>
          <p:spPr>
            <a:xfrm>
              <a:off x="1452644" y="6942501"/>
              <a:ext cx="3403940" cy="20017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3348" y="6909615"/>
              <a:ext cx="7611126" cy="203465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3348" y="9104479"/>
              <a:ext cx="4689800" cy="827612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8236" y="2357418"/>
            <a:ext cx="1880651" cy="685603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348779" y="2425436"/>
            <a:ext cx="9233357" cy="2286016"/>
            <a:chOff x="1348779" y="1928791"/>
            <a:chExt cx="9233357" cy="22860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9"/>
            <a:srcRect t="1031" r="10327" b="43158"/>
            <a:stretch/>
          </p:blipFill>
          <p:spPr>
            <a:xfrm>
              <a:off x="1348779" y="1961391"/>
              <a:ext cx="9233357" cy="218197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715108" y="1928791"/>
              <a:ext cx="500066" cy="2286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서울시 구별 공원수</a:t>
            </a:r>
          </a:p>
        </p:txBody>
      </p:sp>
    </p:spTree>
    <p:extLst>
      <p:ext uri="{BB962C8B-B14F-4D97-AF65-F5344CB8AC3E}">
        <p14:creationId xmlns:p14="http://schemas.microsoft.com/office/powerpoint/2010/main" val="339110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"/>
          <a:srcRect t="64583"/>
          <a:stretch>
            <a:fillRect/>
          </a:stretch>
        </p:blipFill>
        <p:spPr bwMode="auto">
          <a:xfrm>
            <a:off x="2285953" y="5893599"/>
            <a:ext cx="13715999" cy="3643302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14286"/>
          <a:stretch>
            <a:fillRect/>
          </a:stretch>
        </p:blipFill>
        <p:spPr bwMode="auto">
          <a:xfrm>
            <a:off x="4857720" y="1896362"/>
            <a:ext cx="4500594" cy="324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r="8955"/>
          <a:stretch>
            <a:fillRect/>
          </a:stretch>
        </p:blipFill>
        <p:spPr bwMode="auto">
          <a:xfrm>
            <a:off x="9943016" y="2143105"/>
            <a:ext cx="5679369" cy="270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이등변 삼각형 9"/>
          <p:cNvSpPr/>
          <p:nvPr/>
        </p:nvSpPr>
        <p:spPr>
          <a:xfrm rot="16200000">
            <a:off x="2018061" y="2410997"/>
            <a:ext cx="3429024" cy="2250299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/>
          <a:srcRect l="2343" t="21875" r="87500" b="55209"/>
          <a:stretch>
            <a:fillRect/>
          </a:stretch>
        </p:blipFill>
        <p:spPr bwMode="auto">
          <a:xfrm>
            <a:off x="2607423" y="2250261"/>
            <a:ext cx="1393041" cy="235745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이등변 삼각형 11"/>
          <p:cNvSpPr/>
          <p:nvPr/>
        </p:nvSpPr>
        <p:spPr>
          <a:xfrm rot="10800000">
            <a:off x="10050173" y="4929183"/>
            <a:ext cx="5572164" cy="1500201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2"/>
          <a:srcRect l="71771" t="66527" r="18073" b="2222"/>
          <a:stretch>
            <a:fillRect/>
          </a:stretch>
        </p:blipFill>
        <p:spPr bwMode="auto">
          <a:xfrm>
            <a:off x="12144348" y="6107913"/>
            <a:ext cx="1393041" cy="321467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D80F91-99C2-2199-69DE-C8DC528BC815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en-US" altLang="ko-KR" sz="3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3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914400" y="6972300"/>
            <a:ext cx="16488000" cy="2592000"/>
            <a:chOff x="914400" y="6972300"/>
            <a:chExt cx="16488000" cy="2592000"/>
          </a:xfrm>
        </p:grpSpPr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2"/>
            <a:srcRect l="7440" t="25000" r="1422"/>
            <a:stretch>
              <a:fillRect/>
            </a:stretch>
          </p:blipFill>
          <p:spPr bwMode="auto">
            <a:xfrm>
              <a:off x="914400" y="6972300"/>
              <a:ext cx="16488000" cy="259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914400" y="6972300"/>
              <a:ext cx="11430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773400" y="6972300"/>
              <a:ext cx="16002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62000" y="1419900"/>
            <a:ext cx="8432400" cy="5400000"/>
            <a:chOff x="762000" y="1419900"/>
            <a:chExt cx="8432400" cy="5400000"/>
          </a:xfrm>
        </p:grpSpPr>
        <p:pic>
          <p:nvPicPr>
            <p:cNvPr id="1027" name="Picture 3" descr="C:\Users\acorn\OneDrive\Desktop\중간프로젝트\2018년기준_21년 자치구별 매매가 변동율.png"/>
            <p:cNvPicPr>
              <a:picLocks noChangeArrowheads="1"/>
            </p:cNvPicPr>
            <p:nvPr/>
          </p:nvPicPr>
          <p:blipFill>
            <a:blip r:embed="rId6"/>
            <a:srcRect l="15850" t="18889"/>
            <a:stretch>
              <a:fillRect/>
            </a:stretch>
          </p:blipFill>
          <p:spPr bwMode="auto">
            <a:xfrm>
              <a:off x="914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7620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매매가 변동률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4400" y="27629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노원구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62400" y="32963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성북구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0" y="49727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동작구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14400" y="6819899"/>
            <a:ext cx="16611600" cy="2819401"/>
            <a:chOff x="914400" y="6896100"/>
            <a:chExt cx="16422553" cy="2662768"/>
          </a:xfrm>
        </p:grpSpPr>
        <p:pic>
          <p:nvPicPr>
            <p:cNvPr id="1028" name="Picture 4" descr="C:\Users\acorn\OneDrive\Desktop\중간프로젝트\2018년기준_21년 자치구별 매매가 변동율 top3.png"/>
            <p:cNvPicPr>
              <a:picLocks noChangeAspect="1" noChangeArrowheads="1"/>
            </p:cNvPicPr>
            <p:nvPr/>
          </p:nvPicPr>
          <p:blipFill>
            <a:blip r:embed="rId7"/>
            <a:srcRect l="7488" t="26966" r="1774"/>
            <a:stretch>
              <a:fillRect/>
            </a:stretch>
          </p:blipFill>
          <p:spPr bwMode="auto">
            <a:xfrm>
              <a:off x="915267" y="6968068"/>
              <a:ext cx="16421686" cy="2590800"/>
            </a:xfrm>
            <a:prstGeom prst="rect">
              <a:avLst/>
            </a:prstGeom>
            <a:noFill/>
          </p:spPr>
        </p:pic>
        <p:sp>
          <p:nvSpPr>
            <p:cNvPr id="24" name="직사각형 23"/>
            <p:cNvSpPr/>
            <p:nvPr/>
          </p:nvSpPr>
          <p:spPr>
            <a:xfrm>
              <a:off x="14231831" y="6896101"/>
              <a:ext cx="14478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14400" y="6896100"/>
              <a:ext cx="11430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296400" y="1419900"/>
            <a:ext cx="8280000" cy="5400000"/>
            <a:chOff x="9296400" y="1419900"/>
            <a:chExt cx="8280000" cy="5400000"/>
          </a:xfrm>
        </p:grpSpPr>
        <p:pic>
          <p:nvPicPr>
            <p:cNvPr id="1026" name="Picture 2" descr="C:\Users\acorn\OneDrive\Desktop\중간프로젝트\2018년기준_21년 자치구별 전월세가 변동율.png"/>
            <p:cNvPicPr>
              <a:picLocks noChangeArrowheads="1"/>
            </p:cNvPicPr>
            <p:nvPr/>
          </p:nvPicPr>
          <p:blipFill>
            <a:blip r:embed="rId8"/>
            <a:srcRect l="15436" t="16904" r="671" b="562"/>
            <a:stretch>
              <a:fillRect/>
            </a:stretch>
          </p:blipFill>
          <p:spPr bwMode="auto">
            <a:xfrm>
              <a:off x="9296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92964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 변동률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335000" y="33147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중랑구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658600" y="35433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종로구</a:t>
              </a:r>
              <a:endParaRPr lang="ko-KR" altLang="en-US" sz="1500" dirty="0">
                <a:solidFill>
                  <a:schemeClr val="bg1"/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496800" y="22479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도봉구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657287A-268C-EF22-51B0-F3B0ED411E70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7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 descr="C:\Users\acorn\OneDrive\Desktop\중간프로젝트\image\경제적 요인 plotly graph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4000" y="1698300"/>
            <a:ext cx="16200000" cy="756000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BC0D3-1FD6-8E3F-7BB9-E512E1372EF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 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Picture 2" descr="C:\Users\acorn\OneDrive\Desktop\중간프로젝트\image\heatmap 전월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91725" y="2036881"/>
            <a:ext cx="6391275" cy="7488238"/>
          </a:xfrm>
          <a:prstGeom prst="rect">
            <a:avLst/>
          </a:prstGeom>
          <a:noFill/>
        </p:spPr>
      </p:pic>
      <p:pic>
        <p:nvPicPr>
          <p:cNvPr id="3075" name="Picture 3" descr="C:\Users\acorn\OneDrive\Desktop\중간프로젝트\image\heatmap 매매가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2125" y="2009100"/>
            <a:ext cx="6391275" cy="75438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1506200" y="1409700"/>
            <a:ext cx="3267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월세가 변동률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57600" y="14097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 변동률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67549-E7D8-DDCB-EB85-3B5B7D036648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환경적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jk9707\Rwork\MidtermProject\R_cor_coffee_convenience_schoo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57300"/>
            <a:ext cx="12180947" cy="3733800"/>
          </a:xfrm>
          <a:prstGeom prst="rect">
            <a:avLst/>
          </a:prstGeom>
          <a:noFill/>
        </p:spPr>
      </p:pic>
      <p:pic>
        <p:nvPicPr>
          <p:cNvPr id="1027" name="Picture 3" descr="C:\ljk9707\Rwork\MidtermProject\R_cor_coffee_convenience_school_plot.png"/>
          <p:cNvPicPr>
            <a:picLocks noChangeAspect="1" noChangeArrowheads="1"/>
          </p:cNvPicPr>
          <p:nvPr/>
        </p:nvPicPr>
        <p:blipFill>
          <a:blip r:embed="rId3"/>
          <a:srcRect t="5659"/>
          <a:stretch>
            <a:fillRect/>
          </a:stretch>
        </p:blipFill>
        <p:spPr bwMode="auto">
          <a:xfrm>
            <a:off x="11125200" y="5159115"/>
            <a:ext cx="6682135" cy="453046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A926FF-C79B-6326-46FE-805DA5DFAD7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환경적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D46723E-7995-E960-A699-D936781B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409700"/>
            <a:ext cx="8610600" cy="4142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9536C0-6F9C-6179-2EE6-5FB75658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634" y="4838700"/>
            <a:ext cx="8105775" cy="4836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F7C41A-B6F4-8727-4670-51A44AD6BE6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환경적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78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2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41" name="Picture 2" descr="jeonse 2"/>
          <p:cNvPicPr>
            <a:picLocks noChangeArrowheads="1"/>
          </p:cNvPicPr>
          <p:nvPr/>
        </p:nvPicPr>
        <p:blipFill>
          <a:blip r:embed="rId4">
            <a:grayscl/>
          </a:blip>
          <a:srcRect l="31531" r="38592"/>
          <a:stretch>
            <a:fillRect/>
          </a:stretch>
        </p:blipFill>
        <p:spPr bwMode="auto">
          <a:xfrm>
            <a:off x="12268200" y="0"/>
            <a:ext cx="5040000" cy="102852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1219200" y="1595165"/>
            <a:ext cx="7924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	</a:t>
            </a:r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2626459"/>
            <a:ext cx="6096000" cy="6555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01.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팀 구성 및 역할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02.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배경 및 목적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03.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가설 설정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04.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수집 </a:t>
            </a: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&amp;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전처리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05.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시각화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06.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분석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07.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결론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08.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자체 평가 의견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5800" y="266700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 미치는 요인분석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0" y="7159724"/>
            <a:ext cx="7696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실업률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ko-KR" altLang="en-US" sz="27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매매가와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62"/>
          <a:stretch/>
        </p:blipFill>
        <p:spPr>
          <a:xfrm>
            <a:off x="815984" y="2422004"/>
            <a:ext cx="1682496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2746040"/>
            <a:ext cx="4419600" cy="270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직사각형 5"/>
          <p:cNvSpPr/>
          <p:nvPr/>
        </p:nvSpPr>
        <p:spPr>
          <a:xfrm>
            <a:off x="838200" y="3934172"/>
            <a:ext cx="442080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0558CE-2462-DE94-3791-5AE519EF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84" y="6407754"/>
            <a:ext cx="6889077" cy="26580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F7E6BC-41FC-3901-D9A4-32B414DD7A2D}"/>
              </a:ext>
            </a:extLst>
          </p:cNvPr>
          <p:cNvSpPr/>
          <p:nvPr/>
        </p:nvSpPr>
        <p:spPr>
          <a:xfrm>
            <a:off x="853440" y="8769095"/>
            <a:ext cx="1399055" cy="334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B4762-8397-D8F2-10DC-8ED3CB626422}"/>
              </a:ext>
            </a:extLst>
          </p:cNvPr>
          <p:cNvSpPr txBox="1"/>
          <p:nvPr/>
        </p:nvSpPr>
        <p:spPr>
          <a:xfrm>
            <a:off x="815984" y="5718577"/>
            <a:ext cx="531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실업률 상관관계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(Correlation test)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A6BCCD5-B00A-7DA5-D194-AF56D35E5103}"/>
              </a:ext>
            </a:extLst>
          </p:cNvPr>
          <p:cNvSpPr/>
          <p:nvPr/>
        </p:nvSpPr>
        <p:spPr>
          <a:xfrm>
            <a:off x="8495928" y="706104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2CED4-15E9-1C4A-8721-80A875A8CA46}"/>
              </a:ext>
            </a:extLst>
          </p:cNvPr>
          <p:cNvSpPr txBox="1"/>
          <p:nvPr/>
        </p:nvSpPr>
        <p:spPr>
          <a:xfrm>
            <a:off x="815984" y="1687116"/>
            <a:ext cx="6705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종속변수와 독립변수 간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상관계수 비교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745AEC-EDA8-7F72-CBF3-915B644F3F5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A91763-323D-0988-02DA-E815DD31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3752850"/>
            <a:ext cx="10896599" cy="469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1409700"/>
            <a:ext cx="8748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95500"/>
            <a:ext cx="13000289" cy="1143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013" b="1983"/>
          <a:stretch/>
        </p:blipFill>
        <p:spPr>
          <a:xfrm>
            <a:off x="11125200" y="3752850"/>
            <a:ext cx="6477000" cy="54515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7676EC2-7D27-74F2-4D1E-46A1DAEBB99B}"/>
              </a:ext>
            </a:extLst>
          </p:cNvPr>
          <p:cNvSpPr/>
          <p:nvPr/>
        </p:nvSpPr>
        <p:spPr>
          <a:xfrm>
            <a:off x="1752600" y="3800803"/>
            <a:ext cx="7780622" cy="421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8E1838-F79D-EED8-6951-80557D561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81500"/>
            <a:ext cx="7518938" cy="5289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1D168B1-B55D-C046-ACCC-25F4A2A43026}"/>
              </a:ext>
            </a:extLst>
          </p:cNvPr>
          <p:cNvSpPr/>
          <p:nvPr/>
        </p:nvSpPr>
        <p:spPr>
          <a:xfrm>
            <a:off x="4191000" y="9105900"/>
            <a:ext cx="2895600" cy="205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437F1-C980-37B3-C9C1-3500BD44A641}"/>
              </a:ext>
            </a:extLst>
          </p:cNvPr>
          <p:cNvSpPr txBox="1"/>
          <p:nvPr/>
        </p:nvSpPr>
        <p:spPr>
          <a:xfrm>
            <a:off x="7420896" y="8942600"/>
            <a:ext cx="30185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80.62%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3259A6-F393-40AB-4F7E-60B8875ADADE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872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B00DEB2-EE1C-2015-E72E-C66FA1CF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38" r="5765" b="-1"/>
          <a:stretch/>
        </p:blipFill>
        <p:spPr>
          <a:xfrm>
            <a:off x="685800" y="6413364"/>
            <a:ext cx="7162800" cy="835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3378967"/>
            <a:ext cx="9862878" cy="6846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0" y="4247627"/>
            <a:ext cx="6910368" cy="230682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0F6D37-4C06-3046-58AD-53B6CD0024FD}"/>
              </a:ext>
            </a:extLst>
          </p:cNvPr>
          <p:cNvGrpSpPr/>
          <p:nvPr/>
        </p:nvGrpSpPr>
        <p:grpSpPr>
          <a:xfrm>
            <a:off x="685800" y="3152142"/>
            <a:ext cx="6265394" cy="2061633"/>
            <a:chOff x="762000" y="3212765"/>
            <a:chExt cx="6265394" cy="206163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r="45649" b="36207"/>
            <a:stretch/>
          </p:blipFill>
          <p:spPr>
            <a:xfrm>
              <a:off x="762000" y="3212765"/>
              <a:ext cx="6265394" cy="206163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450978C-1A71-520D-60DA-04BEDA68D50A}"/>
                </a:ext>
              </a:extLst>
            </p:cNvPr>
            <p:cNvSpPr/>
            <p:nvPr/>
          </p:nvSpPr>
          <p:spPr>
            <a:xfrm>
              <a:off x="2895600" y="4808081"/>
              <a:ext cx="2976903" cy="381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88492D-6ABE-4BFF-8688-61796A2FA74B}"/>
              </a:ext>
            </a:extLst>
          </p:cNvPr>
          <p:cNvSpPr/>
          <p:nvPr/>
        </p:nvSpPr>
        <p:spPr>
          <a:xfrm>
            <a:off x="791072" y="6656445"/>
            <a:ext cx="1050612" cy="588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686A88-916F-A382-0676-DC30357277E0}"/>
              </a:ext>
            </a:extLst>
          </p:cNvPr>
          <p:cNvSpPr/>
          <p:nvPr/>
        </p:nvSpPr>
        <p:spPr>
          <a:xfrm>
            <a:off x="3201336" y="6677947"/>
            <a:ext cx="1050612" cy="588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97FD8B-CBC7-EA2C-2E78-6F901022E72D}"/>
              </a:ext>
            </a:extLst>
          </p:cNvPr>
          <p:cNvSpPr txBox="1"/>
          <p:nvPr/>
        </p:nvSpPr>
        <p:spPr>
          <a:xfrm>
            <a:off x="685800" y="2623220"/>
            <a:ext cx="3700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5C216-DA30-6B37-9A75-B47674259D70}"/>
              </a:ext>
            </a:extLst>
          </p:cNvPr>
          <p:cNvSpPr txBox="1"/>
          <p:nvPr/>
        </p:nvSpPr>
        <p:spPr>
          <a:xfrm>
            <a:off x="685800" y="5431532"/>
            <a:ext cx="6936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독립성 검정</a:t>
            </a:r>
            <a:endParaRPr lang="en-US" altLang="ko-KR" sz="30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물가지수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GDP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D0E868-F6E0-A4BB-5F37-AEFB9464D74C}"/>
              </a:ext>
            </a:extLst>
          </p:cNvPr>
          <p:cNvSpPr/>
          <p:nvPr/>
        </p:nvSpPr>
        <p:spPr>
          <a:xfrm>
            <a:off x="8915400" y="4299798"/>
            <a:ext cx="12192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E0EBF-7590-AE63-3A30-92D37044E238}"/>
              </a:ext>
            </a:extLst>
          </p:cNvPr>
          <p:cNvSpPr txBox="1"/>
          <p:nvPr/>
        </p:nvSpPr>
        <p:spPr>
          <a:xfrm>
            <a:off x="8077200" y="2767236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BC971-365F-7EA3-1AA2-5FF36099424D}"/>
              </a:ext>
            </a:extLst>
          </p:cNvPr>
          <p:cNvSpPr txBox="1"/>
          <p:nvPr/>
        </p:nvSpPr>
        <p:spPr>
          <a:xfrm>
            <a:off x="8077200" y="6852528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종속변수 보정필요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354CB4-AD15-C7B9-E5FA-CCE334AC6B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9355"/>
          <a:stretch/>
        </p:blipFill>
        <p:spPr>
          <a:xfrm>
            <a:off x="8153400" y="7456209"/>
            <a:ext cx="6426208" cy="1318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13B518-45D3-1735-47DC-19FA57997A7D}"/>
              </a:ext>
            </a:extLst>
          </p:cNvPr>
          <p:cNvSpPr/>
          <p:nvPr/>
        </p:nvSpPr>
        <p:spPr>
          <a:xfrm>
            <a:off x="9067800" y="8469478"/>
            <a:ext cx="1676400" cy="418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0E124-DE52-A7FE-0FC9-DF3AEE5B0CE3}"/>
              </a:ext>
            </a:extLst>
          </p:cNvPr>
          <p:cNvSpPr txBox="1"/>
          <p:nvPr/>
        </p:nvSpPr>
        <p:spPr>
          <a:xfrm>
            <a:off x="683060" y="1975148"/>
            <a:ext cx="8748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12BBEB-97D5-2E68-455D-143C8E65FED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1E2C26EE-6C9F-5DAB-9114-03206D30EDA4}"/>
              </a:ext>
            </a:extLst>
          </p:cNvPr>
          <p:cNvGrpSpPr/>
          <p:nvPr/>
        </p:nvGrpSpPr>
        <p:grpSpPr>
          <a:xfrm>
            <a:off x="9144000" y="8222375"/>
            <a:ext cx="8668064" cy="734419"/>
            <a:chOff x="9211761" y="7289401"/>
            <a:chExt cx="8668064" cy="7344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494E6C-AD62-26E9-959A-78C03C6AA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68126"/>
            <a:stretch/>
          </p:blipFill>
          <p:spPr>
            <a:xfrm>
              <a:off x="9211761" y="7289401"/>
              <a:ext cx="8668064" cy="73441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5C1134D-9734-8021-F8DD-C7595681A081}"/>
                </a:ext>
              </a:extLst>
            </p:cNvPr>
            <p:cNvSpPr/>
            <p:nvPr/>
          </p:nvSpPr>
          <p:spPr>
            <a:xfrm>
              <a:off x="9211761" y="7519764"/>
              <a:ext cx="134874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29927FB-10E0-BECD-6046-045AB3F1DEBB}"/>
                </a:ext>
              </a:extLst>
            </p:cNvPr>
            <p:cNvSpPr/>
            <p:nvPr/>
          </p:nvSpPr>
          <p:spPr>
            <a:xfrm>
              <a:off x="12025371" y="7519764"/>
              <a:ext cx="134874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EE560C7-2040-5C58-26CA-EDF57D9058CF}"/>
              </a:ext>
            </a:extLst>
          </p:cNvPr>
          <p:cNvSpPr txBox="1"/>
          <p:nvPr/>
        </p:nvSpPr>
        <p:spPr>
          <a:xfrm>
            <a:off x="1226820" y="1975148"/>
            <a:ext cx="138731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734C63E-7FCC-CB31-2FC7-53D7D37EB83A}"/>
              </a:ext>
            </a:extLst>
          </p:cNvPr>
          <p:cNvGrpSpPr/>
          <p:nvPr/>
        </p:nvGrpSpPr>
        <p:grpSpPr>
          <a:xfrm>
            <a:off x="1257300" y="2695228"/>
            <a:ext cx="9639352" cy="439283"/>
            <a:chOff x="1257300" y="2695228"/>
            <a:chExt cx="9639352" cy="4392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767236"/>
              <a:ext cx="9639352" cy="36727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660D3E9-41DE-6D03-F83B-60F5E6D517D6}"/>
                </a:ext>
              </a:extLst>
            </p:cNvPr>
            <p:cNvSpPr/>
            <p:nvPr/>
          </p:nvSpPr>
          <p:spPr>
            <a:xfrm>
              <a:off x="2133600" y="2695228"/>
              <a:ext cx="2133600" cy="3672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A997265-65FE-7097-C6D6-38381D1B5C29}"/>
              </a:ext>
            </a:extLst>
          </p:cNvPr>
          <p:cNvGrpSpPr/>
          <p:nvPr/>
        </p:nvGrpSpPr>
        <p:grpSpPr>
          <a:xfrm>
            <a:off x="1226820" y="3253485"/>
            <a:ext cx="7635462" cy="5703309"/>
            <a:chOff x="1226820" y="2411990"/>
            <a:chExt cx="7635462" cy="570330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6820" y="2411990"/>
              <a:ext cx="7635462" cy="570330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29DDD15-0978-43AC-FE2A-5F2A1CC74E79}"/>
                </a:ext>
              </a:extLst>
            </p:cNvPr>
            <p:cNvSpPr/>
            <p:nvPr/>
          </p:nvSpPr>
          <p:spPr>
            <a:xfrm>
              <a:off x="4853940" y="7434336"/>
              <a:ext cx="3070860" cy="376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204357B-50F3-3782-13A4-508DB4F45D54}"/>
              </a:ext>
            </a:extLst>
          </p:cNvPr>
          <p:cNvSpPr txBox="1"/>
          <p:nvPr/>
        </p:nvSpPr>
        <p:spPr>
          <a:xfrm>
            <a:off x="9144000" y="4112787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8FFFE-6B04-C0A6-C3F1-C931C9BE161C}"/>
              </a:ext>
            </a:extLst>
          </p:cNvPr>
          <p:cNvSpPr txBox="1"/>
          <p:nvPr/>
        </p:nvSpPr>
        <p:spPr>
          <a:xfrm>
            <a:off x="9144000" y="7137123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물가지수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GDP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16DE235-08FE-054F-B6EB-F831209A0E68}"/>
              </a:ext>
            </a:extLst>
          </p:cNvPr>
          <p:cNvGrpSpPr/>
          <p:nvPr/>
        </p:nvGrpSpPr>
        <p:grpSpPr>
          <a:xfrm>
            <a:off x="9144000" y="4760215"/>
            <a:ext cx="8981147" cy="2098548"/>
            <a:chOff x="9306853" y="3894668"/>
            <a:chExt cx="8981147" cy="209854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B082450-4EC9-112B-3933-3ACC3EC7A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84" b="-17985"/>
            <a:stretch/>
          </p:blipFill>
          <p:spPr>
            <a:xfrm>
              <a:off x="9306853" y="3894668"/>
              <a:ext cx="8981147" cy="209854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25324CB-5BCB-8A25-A28F-4445BE6D2350}"/>
                </a:ext>
              </a:extLst>
            </p:cNvPr>
            <p:cNvSpPr/>
            <p:nvPr/>
          </p:nvSpPr>
          <p:spPr>
            <a:xfrm>
              <a:off x="10945370" y="5071492"/>
              <a:ext cx="2237229" cy="438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7D09655-A887-F758-E497-6DCAA78E84A2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2E3E872-F8DC-1FAA-D1C1-95F52ED5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6368" y="1470311"/>
            <a:ext cx="4691969" cy="403322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62C4895-9D41-76A2-A964-469536D7112D}"/>
              </a:ext>
            </a:extLst>
          </p:cNvPr>
          <p:cNvGrpSpPr/>
          <p:nvPr/>
        </p:nvGrpSpPr>
        <p:grpSpPr>
          <a:xfrm>
            <a:off x="1292696" y="2226101"/>
            <a:ext cx="10515600" cy="3870962"/>
            <a:chOff x="655321" y="2226101"/>
            <a:chExt cx="10515600" cy="38709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5A6AEDE-8187-812C-923E-3F72D722F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1" y="2226101"/>
              <a:ext cx="10515600" cy="1144768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E9938F0-4B51-85A2-7966-B87624E7E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321" y="3467100"/>
              <a:ext cx="7086599" cy="595848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776A548-B236-552D-E871-25DAE16C48A8}"/>
                </a:ext>
              </a:extLst>
            </p:cNvPr>
            <p:cNvGrpSpPr/>
            <p:nvPr/>
          </p:nvGrpSpPr>
          <p:grpSpPr>
            <a:xfrm>
              <a:off x="655321" y="4072521"/>
              <a:ext cx="5524500" cy="1543050"/>
              <a:chOff x="1830751" y="7205359"/>
              <a:chExt cx="5524500" cy="15430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CE166B2-E2DE-1F39-C353-1CBCAF6C2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0751" y="7205359"/>
                <a:ext cx="5524500" cy="1543050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7999AF47-C255-049B-AFB4-82AF46C8F0F6}"/>
                  </a:ext>
                </a:extLst>
              </p:cNvPr>
              <p:cNvSpPr/>
              <p:nvPr/>
            </p:nvSpPr>
            <p:spPr>
              <a:xfrm>
                <a:off x="2590800" y="7234519"/>
                <a:ext cx="1295400" cy="252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E90F3DB-D0BE-8410-47BD-D856916C36CB}"/>
                  </a:ext>
                </a:extLst>
              </p:cNvPr>
              <p:cNvSpPr/>
              <p:nvPr/>
            </p:nvSpPr>
            <p:spPr>
              <a:xfrm>
                <a:off x="3886200" y="7463119"/>
                <a:ext cx="2057400" cy="216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5C95605-4EB0-DFA6-3BA9-EA7A4DEC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321" y="5673966"/>
              <a:ext cx="6050280" cy="42309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5F8F6F3-5BD0-5A4D-7A99-56E2810B8100}"/>
              </a:ext>
            </a:extLst>
          </p:cNvPr>
          <p:cNvGrpSpPr/>
          <p:nvPr/>
        </p:nvGrpSpPr>
        <p:grpSpPr>
          <a:xfrm>
            <a:off x="1292696" y="6239395"/>
            <a:ext cx="5708904" cy="3471013"/>
            <a:chOff x="655321" y="6239395"/>
            <a:chExt cx="5708904" cy="347101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708D830F-9F35-F31D-E012-F50C37621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5321" y="6239395"/>
              <a:ext cx="5708904" cy="3471013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BA7A657-38BF-9A82-4810-693DDD5C5B31}"/>
                </a:ext>
              </a:extLst>
            </p:cNvPr>
            <p:cNvSpPr/>
            <p:nvPr/>
          </p:nvSpPr>
          <p:spPr>
            <a:xfrm>
              <a:off x="3342600" y="9244853"/>
              <a:ext cx="2489032" cy="2119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16B6AE2-B80D-4700-7341-AA169B0889D9}"/>
              </a:ext>
            </a:extLst>
          </p:cNvPr>
          <p:cNvSpPr txBox="1"/>
          <p:nvPr/>
        </p:nvSpPr>
        <p:spPr>
          <a:xfrm>
            <a:off x="6839744" y="906402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72.44%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FE5F8C-EAC5-251A-179E-81998A78A6DF}"/>
              </a:ext>
            </a:extLst>
          </p:cNvPr>
          <p:cNvGrpSpPr/>
          <p:nvPr/>
        </p:nvGrpSpPr>
        <p:grpSpPr>
          <a:xfrm>
            <a:off x="9936088" y="6167031"/>
            <a:ext cx="3621451" cy="1302893"/>
            <a:chOff x="9356305" y="6167031"/>
            <a:chExt cx="3621451" cy="13028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E5FF15D-16B9-C458-0247-A39EAF2E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3917" r="4948"/>
            <a:stretch/>
          </p:blipFill>
          <p:spPr>
            <a:xfrm>
              <a:off x="9356305" y="6167031"/>
              <a:ext cx="3621451" cy="1302893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954C0EE-82EB-E5B1-0CCC-701D1284A9E4}"/>
                </a:ext>
              </a:extLst>
            </p:cNvPr>
            <p:cNvSpPr/>
            <p:nvPr/>
          </p:nvSpPr>
          <p:spPr>
            <a:xfrm>
              <a:off x="10593581" y="7138998"/>
              <a:ext cx="1752600" cy="192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6AC3F94-4CB5-09C1-30F5-F379DB3E63D4}"/>
              </a:ext>
            </a:extLst>
          </p:cNvPr>
          <p:cNvSpPr txBox="1"/>
          <p:nvPr/>
        </p:nvSpPr>
        <p:spPr>
          <a:xfrm>
            <a:off x="1292696" y="1543100"/>
            <a:ext cx="642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제거 후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AIC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4D39-160B-E742-5581-3FCD36BB6416}"/>
              </a:ext>
            </a:extLst>
          </p:cNvPr>
          <p:cNvSpPr/>
          <p:nvPr/>
        </p:nvSpPr>
        <p:spPr>
          <a:xfrm>
            <a:off x="3239344" y="2226101"/>
            <a:ext cx="5791200" cy="413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77C5C-6844-4F5B-CFCC-D309096BE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5" t="-827" r="3194" b="66958"/>
          <a:stretch/>
        </p:blipFill>
        <p:spPr>
          <a:xfrm>
            <a:off x="9936088" y="8716306"/>
            <a:ext cx="4089066" cy="753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2D02E-FC1A-A681-CDC5-0B293C4E943C}"/>
              </a:ext>
            </a:extLst>
          </p:cNvPr>
          <p:cNvSpPr txBox="1"/>
          <p:nvPr/>
        </p:nvSpPr>
        <p:spPr>
          <a:xfrm>
            <a:off x="9936088" y="5428180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C0D8-445D-21F8-1A24-634147039945}"/>
              </a:ext>
            </a:extLst>
          </p:cNvPr>
          <p:cNvSpPr txBox="1"/>
          <p:nvPr/>
        </p:nvSpPr>
        <p:spPr>
          <a:xfrm>
            <a:off x="9936088" y="7801688"/>
            <a:ext cx="4254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9465C9-8E16-1B93-136E-3782B2F04E2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21A127-EEF5-5FCA-504C-C0DD30720921}"/>
              </a:ext>
            </a:extLst>
          </p:cNvPr>
          <p:cNvSpPr txBox="1"/>
          <p:nvPr/>
        </p:nvSpPr>
        <p:spPr>
          <a:xfrm>
            <a:off x="1639564" y="2335188"/>
            <a:ext cx="1247298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기준금리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r>
              <a:rPr lang="ko-KR" altLang="en-US" sz="31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E0F3705-7618-45A5-89EB-CDEA6E9829F9}"/>
              </a:ext>
            </a:extLst>
          </p:cNvPr>
          <p:cNvGrpSpPr/>
          <p:nvPr/>
        </p:nvGrpSpPr>
        <p:grpSpPr>
          <a:xfrm>
            <a:off x="1639564" y="3649636"/>
            <a:ext cx="7524750" cy="4657074"/>
            <a:chOff x="1495548" y="3649636"/>
            <a:chExt cx="7524750" cy="46570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6E49BA-A022-8091-96C4-4CEC3B3F3F8B}"/>
                </a:ext>
              </a:extLst>
            </p:cNvPr>
            <p:cNvGrpSpPr/>
            <p:nvPr/>
          </p:nvGrpSpPr>
          <p:grpSpPr>
            <a:xfrm>
              <a:off x="1495548" y="3649636"/>
              <a:ext cx="7524750" cy="4657074"/>
              <a:chOff x="1487305" y="2628899"/>
              <a:chExt cx="7524750" cy="465707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C6AFB175-2C2B-9BC5-D29E-3169A12E0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649" b="-1"/>
              <a:stretch/>
            </p:blipFill>
            <p:spPr>
              <a:xfrm>
                <a:off x="1487305" y="2628900"/>
                <a:ext cx="7524750" cy="4657073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F3784F33-4AEE-7168-085D-19BE965FF8D5}"/>
                  </a:ext>
                </a:extLst>
              </p:cNvPr>
              <p:cNvSpPr/>
              <p:nvPr/>
            </p:nvSpPr>
            <p:spPr>
              <a:xfrm>
                <a:off x="3733800" y="2628899"/>
                <a:ext cx="4800600" cy="2857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7DA9F4C-9D45-F9C4-5AA1-5C8B37FE2A1B}"/>
                </a:ext>
              </a:extLst>
            </p:cNvPr>
            <p:cNvSpPr/>
            <p:nvPr/>
          </p:nvSpPr>
          <p:spPr>
            <a:xfrm>
              <a:off x="4923957" y="7688238"/>
              <a:ext cx="3000843" cy="285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6B63A5-784C-570C-C9E4-C32537B973D5}"/>
              </a:ext>
            </a:extLst>
          </p:cNvPr>
          <p:cNvGrpSpPr/>
          <p:nvPr/>
        </p:nvGrpSpPr>
        <p:grpSpPr>
          <a:xfrm>
            <a:off x="1655168" y="3144159"/>
            <a:ext cx="7515225" cy="371475"/>
            <a:chOff x="1511152" y="3144159"/>
            <a:chExt cx="7515225" cy="3714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D45BA09-22BB-B41F-9C61-746E8761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1152" y="3144159"/>
              <a:ext cx="7515225" cy="3714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C69B685-9177-D76A-C19E-828D605FA4E5}"/>
                </a:ext>
              </a:extLst>
            </p:cNvPr>
            <p:cNvSpPr/>
            <p:nvPr/>
          </p:nvSpPr>
          <p:spPr>
            <a:xfrm>
              <a:off x="4734600" y="3174420"/>
              <a:ext cx="1361400" cy="3241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3440E6F-8BBB-8B51-21A2-249045E92A04}"/>
              </a:ext>
            </a:extLst>
          </p:cNvPr>
          <p:cNvSpPr txBox="1"/>
          <p:nvPr/>
        </p:nvSpPr>
        <p:spPr>
          <a:xfrm>
            <a:off x="7506841" y="8131478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77.92%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DE5B7-D9C6-805C-A9E8-797DCF8D8F1F}"/>
              </a:ext>
            </a:extLst>
          </p:cNvPr>
          <p:cNvSpPr txBox="1"/>
          <p:nvPr/>
        </p:nvSpPr>
        <p:spPr>
          <a:xfrm>
            <a:off x="11808296" y="2585992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9C279-5B0E-E498-0426-8B28C123F9BD}"/>
              </a:ext>
            </a:extLst>
          </p:cNvPr>
          <p:cNvSpPr txBox="1"/>
          <p:nvPr/>
        </p:nvSpPr>
        <p:spPr>
          <a:xfrm>
            <a:off x="11808296" y="6151612"/>
            <a:ext cx="45673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93D21C-55E1-CC7A-74B2-40445E724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506"/>
          <a:stretch/>
        </p:blipFill>
        <p:spPr>
          <a:xfrm>
            <a:off x="11808296" y="7117717"/>
            <a:ext cx="5250834" cy="8793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8BC13535-87A9-1FA3-E535-CF55B3EBB980}"/>
              </a:ext>
            </a:extLst>
          </p:cNvPr>
          <p:cNvGrpSpPr/>
          <p:nvPr/>
        </p:nvGrpSpPr>
        <p:grpSpPr>
          <a:xfrm>
            <a:off x="11808296" y="3260854"/>
            <a:ext cx="5250834" cy="1726882"/>
            <a:chOff x="11258550" y="3260854"/>
            <a:chExt cx="5250834" cy="172688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E9E9F06-4CEF-1A6D-A1EB-AA1511516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224"/>
            <a:stretch/>
          </p:blipFill>
          <p:spPr>
            <a:xfrm>
              <a:off x="11258550" y="3260854"/>
              <a:ext cx="5250834" cy="172688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633200C-3D89-1F88-4A18-F3D6E53250A4}"/>
                </a:ext>
              </a:extLst>
            </p:cNvPr>
            <p:cNvSpPr/>
            <p:nvPr/>
          </p:nvSpPr>
          <p:spPr>
            <a:xfrm>
              <a:off x="13080404" y="4621361"/>
              <a:ext cx="2416927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4A1AC33-A17F-683B-1231-E9B8B2AEC5F0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5393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>
            <a:extLst>
              <a:ext uri="{FF2B5EF4-FFF2-40B4-BE49-F238E27FC236}">
                <a16:creationId xmlns:a16="http://schemas.microsoft.com/office/drawing/2014/main" id="{EA354094-3FF3-E9ED-F07D-40C4218BEAFB}"/>
              </a:ext>
            </a:extLst>
          </p:cNvPr>
          <p:cNvGrpSpPr/>
          <p:nvPr/>
        </p:nvGrpSpPr>
        <p:grpSpPr>
          <a:xfrm>
            <a:off x="4705350" y="2019300"/>
            <a:ext cx="8877300" cy="7497306"/>
            <a:chOff x="914400" y="1211759"/>
            <a:chExt cx="9729431" cy="87620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211759"/>
              <a:ext cx="9729431" cy="876204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22D7A4-E3F9-BF70-BFAC-9C9CFF3F6B5D}"/>
                </a:ext>
              </a:extLst>
            </p:cNvPr>
            <p:cNvSpPr/>
            <p:nvPr/>
          </p:nvSpPr>
          <p:spPr>
            <a:xfrm>
              <a:off x="8991600" y="1211759"/>
              <a:ext cx="533400" cy="86561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46E90D-D371-FFC8-EA5E-E460A2449528}"/>
                </a:ext>
              </a:extLst>
            </p:cNvPr>
            <p:cNvSpPr/>
            <p:nvPr/>
          </p:nvSpPr>
          <p:spPr>
            <a:xfrm>
              <a:off x="2209800" y="1211759"/>
              <a:ext cx="6096000" cy="865614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8373C73-349C-99C2-3805-71F86FB83387}"/>
              </a:ext>
            </a:extLst>
          </p:cNvPr>
          <p:cNvSpPr txBox="1"/>
          <p:nvPr/>
        </p:nvSpPr>
        <p:spPr>
          <a:xfrm>
            <a:off x="8077200" y="145939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28F6-21DB-7B75-0057-340313B15AA9}"/>
              </a:ext>
            </a:extLst>
          </p:cNvPr>
          <p:cNvSpPr txBox="1"/>
          <p:nvPr/>
        </p:nvSpPr>
        <p:spPr>
          <a:xfrm>
            <a:off x="11658600" y="145939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854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8630" y="2714608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상관계수 비교 </a:t>
            </a:r>
          </a:p>
        </p:txBody>
      </p:sp>
      <p:grpSp>
        <p:nvGrpSpPr>
          <p:cNvPr id="2" name="그룹 10">
            <a:extLst>
              <a:ext uri="{FF2B5EF4-FFF2-40B4-BE49-F238E27FC236}">
                <a16:creationId xmlns:a16="http://schemas.microsoft.com/office/drawing/2014/main" id="{35DAC555-2264-17D1-B3A5-A22B5C3E881D}"/>
              </a:ext>
            </a:extLst>
          </p:cNvPr>
          <p:cNvGrpSpPr/>
          <p:nvPr/>
        </p:nvGrpSpPr>
        <p:grpSpPr>
          <a:xfrm>
            <a:off x="1035310" y="3563524"/>
            <a:ext cx="16703040" cy="2902744"/>
            <a:chOff x="441960" y="2697480"/>
            <a:chExt cx="17646015" cy="31389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1480"/>
            <a:stretch/>
          </p:blipFill>
          <p:spPr>
            <a:xfrm>
              <a:off x="457200" y="2697480"/>
              <a:ext cx="17630775" cy="31389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57200" y="4511278"/>
              <a:ext cx="3143250" cy="357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41960" y="3567826"/>
              <a:ext cx="3143250" cy="3714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7200" y="5472113"/>
              <a:ext cx="3143250" cy="364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D5A6937-FDE9-F32D-CA37-9F72206D5F68}"/>
              </a:ext>
            </a:extLst>
          </p:cNvPr>
          <p:cNvSpPr txBox="1"/>
          <p:nvPr/>
        </p:nvSpPr>
        <p:spPr>
          <a:xfrm>
            <a:off x="2224030" y="7397353"/>
            <a:ext cx="1206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정류장 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학교 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대학교 수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27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전월세가와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869C92C-E41E-9E20-CC74-261229D39521}"/>
              </a:ext>
            </a:extLst>
          </p:cNvPr>
          <p:cNvSpPr/>
          <p:nvPr/>
        </p:nvSpPr>
        <p:spPr>
          <a:xfrm>
            <a:off x="1049736" y="7200575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CDF49-8792-AF40-2EA5-95A00C5DE91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3387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64293"/>
            <a:ext cx="9650471" cy="7782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EDAF5-C75E-B2C8-3708-BB94368C3C76}"/>
              </a:ext>
            </a:extLst>
          </p:cNvPr>
          <p:cNvSpPr txBox="1"/>
          <p:nvPr/>
        </p:nvSpPr>
        <p:spPr>
          <a:xfrm>
            <a:off x="685800" y="1285848"/>
            <a:ext cx="8748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3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B8F3C-902E-9585-906A-D9E004FD5129}"/>
              </a:ext>
            </a:extLst>
          </p:cNvPr>
          <p:cNvSpPr/>
          <p:nvPr/>
        </p:nvSpPr>
        <p:spPr>
          <a:xfrm>
            <a:off x="5562600" y="8869680"/>
            <a:ext cx="424256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47D2A-8DB9-A74D-2888-A7A324901B2E}"/>
              </a:ext>
            </a:extLst>
          </p:cNvPr>
          <p:cNvSpPr txBox="1"/>
          <p:nvPr/>
        </p:nvSpPr>
        <p:spPr>
          <a:xfrm>
            <a:off x="9982200" y="8763684"/>
            <a:ext cx="3200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5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39.02%</a:t>
            </a:r>
            <a:endParaRPr lang="ko-KR" altLang="en-US" sz="3500" dirty="0">
              <a:solidFill>
                <a:schemeClr val="tx2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40C15D-ACD9-056A-E51A-AB690C109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94" b="63786"/>
          <a:stretch/>
        </p:blipFill>
        <p:spPr>
          <a:xfrm>
            <a:off x="10305791" y="6203277"/>
            <a:ext cx="7360921" cy="951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C9D669-0EB7-4B81-F7A2-BDC9D428C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4792" r="35974"/>
          <a:stretch/>
        </p:blipFill>
        <p:spPr>
          <a:xfrm>
            <a:off x="10305791" y="2906944"/>
            <a:ext cx="5379721" cy="171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01E1E8-FADB-1BC8-A7D0-520066536A34}"/>
              </a:ext>
            </a:extLst>
          </p:cNvPr>
          <p:cNvSpPr txBox="1"/>
          <p:nvPr/>
        </p:nvSpPr>
        <p:spPr>
          <a:xfrm>
            <a:off x="10305791" y="2324100"/>
            <a:ext cx="3700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017F4-5881-FC36-1536-0EB6A61F3B15}"/>
              </a:ext>
            </a:extLst>
          </p:cNvPr>
          <p:cNvSpPr txBox="1"/>
          <p:nvPr/>
        </p:nvSpPr>
        <p:spPr>
          <a:xfrm>
            <a:off x="10305791" y="5199407"/>
            <a:ext cx="693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독립성 검정</a:t>
            </a:r>
            <a:endParaRPr lang="en-US" altLang="ko-KR" sz="3000" dirty="0">
              <a:solidFill>
                <a:schemeClr val="tx2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병원 수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학원 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76F79B-B080-8DD4-34C2-CAD4DE4AA754}"/>
              </a:ext>
            </a:extLst>
          </p:cNvPr>
          <p:cNvSpPr/>
          <p:nvPr/>
        </p:nvSpPr>
        <p:spPr>
          <a:xfrm>
            <a:off x="14630400" y="6438900"/>
            <a:ext cx="2990592" cy="7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CD90B-6E2B-454F-A2C4-3514D418A3C0}"/>
              </a:ext>
            </a:extLst>
          </p:cNvPr>
          <p:cNvSpPr/>
          <p:nvPr/>
        </p:nvSpPr>
        <p:spPr>
          <a:xfrm>
            <a:off x="12192000" y="4332194"/>
            <a:ext cx="2590800" cy="315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9FFFC-C36E-85CD-D0A6-15A0AC600B35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13206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69" t="14407"/>
          <a:stretch/>
        </p:blipFill>
        <p:spPr>
          <a:xfrm>
            <a:off x="2421779" y="2624832"/>
            <a:ext cx="13508831" cy="721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1779" y="1785914"/>
            <a:ext cx="10222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68"/>
          <a:stretch/>
        </p:blipFill>
        <p:spPr>
          <a:xfrm>
            <a:off x="2421779" y="3537461"/>
            <a:ext cx="7193756" cy="2957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1779" y="7035437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종속변수 보정필요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9" y="7768285"/>
            <a:ext cx="6186488" cy="1285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D44578-2094-D40A-C791-AB77E73105B8}"/>
              </a:ext>
            </a:extLst>
          </p:cNvPr>
          <p:cNvSpPr/>
          <p:nvPr/>
        </p:nvSpPr>
        <p:spPr>
          <a:xfrm>
            <a:off x="3428960" y="3640492"/>
            <a:ext cx="17526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454464-D5F0-2230-BC17-0AD01E0C03F9}"/>
              </a:ext>
            </a:extLst>
          </p:cNvPr>
          <p:cNvSpPr/>
          <p:nvPr/>
        </p:nvSpPr>
        <p:spPr>
          <a:xfrm>
            <a:off x="2421779" y="8692257"/>
            <a:ext cx="1714499" cy="361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90FF8D-52F5-5984-AB8C-1C3A55FAAB48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175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86704"/>
            <a:ext cx="1269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팀 구성 및 역할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768C7F1-E563-9975-9B0B-357EBB9DC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537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</p:spPr>
      </p:pic>
      <p:pic>
        <p:nvPicPr>
          <p:cNvPr id="1006" name="그림 1005">
            <a:extLst>
              <a:ext uri="{FF2B5EF4-FFF2-40B4-BE49-F238E27FC236}">
                <a16:creationId xmlns:a16="http://schemas.microsoft.com/office/drawing/2014/main" id="{3D0FACE0-F264-21D8-F007-A13A7FA79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68" y="1288679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8" name="그림 1007">
            <a:extLst>
              <a:ext uri="{FF2B5EF4-FFF2-40B4-BE49-F238E27FC236}">
                <a16:creationId xmlns:a16="http://schemas.microsoft.com/office/drawing/2014/main" id="{C4EB17FB-846F-B321-3A89-5171B5B14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75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0" name="그림 1009">
            <a:extLst>
              <a:ext uri="{FF2B5EF4-FFF2-40B4-BE49-F238E27FC236}">
                <a16:creationId xmlns:a16="http://schemas.microsoft.com/office/drawing/2014/main" id="{D82E8985-2839-581B-712A-289979166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400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2" name="그림 1011">
            <a:extLst>
              <a:ext uri="{FF2B5EF4-FFF2-40B4-BE49-F238E27FC236}">
                <a16:creationId xmlns:a16="http://schemas.microsoft.com/office/drawing/2014/main" id="{A01C5314-E91C-3E3C-9AB0-8D1F755C8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3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13" name="TextBox 1012">
            <a:extLst>
              <a:ext uri="{FF2B5EF4-FFF2-40B4-BE49-F238E27FC236}">
                <a16:creationId xmlns:a16="http://schemas.microsoft.com/office/drawing/2014/main" id="{47C5055A-BFA8-8240-FD73-6AEFF1E60D38}"/>
              </a:ext>
            </a:extLst>
          </p:cNvPr>
          <p:cNvSpPr txBox="1"/>
          <p:nvPr/>
        </p:nvSpPr>
        <p:spPr>
          <a:xfrm>
            <a:off x="1734035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팀장 나석원</a:t>
            </a:r>
          </a:p>
        </p:txBody>
      </p:sp>
      <p:sp>
        <p:nvSpPr>
          <p:cNvPr id="1015" name="TextBox 1014">
            <a:extLst>
              <a:ext uri="{FF2B5EF4-FFF2-40B4-BE49-F238E27FC236}">
                <a16:creationId xmlns:a16="http://schemas.microsoft.com/office/drawing/2014/main" id="{0C886488-166D-1DCD-AB33-160E0A654CDC}"/>
              </a:ext>
            </a:extLst>
          </p:cNvPr>
          <p:cNvSpPr txBox="1"/>
          <p:nvPr/>
        </p:nvSpPr>
        <p:spPr>
          <a:xfrm>
            <a:off x="1299198" y="307829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16" name="TextBox 1015">
            <a:extLst>
              <a:ext uri="{FF2B5EF4-FFF2-40B4-BE49-F238E27FC236}">
                <a16:creationId xmlns:a16="http://schemas.microsoft.com/office/drawing/2014/main" id="{3893CA39-6A05-ABE5-52A5-27A787D32F38}"/>
              </a:ext>
            </a:extLst>
          </p:cNvPr>
          <p:cNvSpPr txBox="1"/>
          <p:nvPr/>
        </p:nvSpPr>
        <p:spPr>
          <a:xfrm>
            <a:off x="5136888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김현경</a:t>
            </a:r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000A143D-11F4-C9A7-4743-9EA187136722}"/>
              </a:ext>
            </a:extLst>
          </p:cNvPr>
          <p:cNvSpPr txBox="1"/>
          <p:nvPr/>
        </p:nvSpPr>
        <p:spPr>
          <a:xfrm>
            <a:off x="8366425" y="2630289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김현욱</a:t>
            </a:r>
          </a:p>
        </p:txBody>
      </p:sp>
      <p:sp>
        <p:nvSpPr>
          <p:cNvPr id="1020" name="TextBox 1019">
            <a:extLst>
              <a:ext uri="{FF2B5EF4-FFF2-40B4-BE49-F238E27FC236}">
                <a16:creationId xmlns:a16="http://schemas.microsoft.com/office/drawing/2014/main" id="{294FEEB7-3EC7-0849-53E1-FA05DD749F12}"/>
              </a:ext>
            </a:extLst>
          </p:cNvPr>
          <p:cNvSpPr txBox="1"/>
          <p:nvPr/>
        </p:nvSpPr>
        <p:spPr>
          <a:xfrm>
            <a:off x="4486863" y="307341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id="{5200A854-C954-F9C2-DBA4-F538064F2724}"/>
              </a:ext>
            </a:extLst>
          </p:cNvPr>
          <p:cNvSpPr txBox="1"/>
          <p:nvPr/>
        </p:nvSpPr>
        <p:spPr>
          <a:xfrm>
            <a:off x="7794259" y="3085915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2FBADBCF-0B0E-4768-06C2-C1DCC33D631D}"/>
              </a:ext>
            </a:extLst>
          </p:cNvPr>
          <p:cNvSpPr txBox="1"/>
          <p:nvPr/>
        </p:nvSpPr>
        <p:spPr>
          <a:xfrm>
            <a:off x="11125200" y="308591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DB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AF2E920B-417D-E3F6-7A8E-7E8CCB7F8365}"/>
              </a:ext>
            </a:extLst>
          </p:cNvPr>
          <p:cNvSpPr txBox="1"/>
          <p:nvPr/>
        </p:nvSpPr>
        <p:spPr>
          <a:xfrm>
            <a:off x="11660334" y="2628066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송호준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86257EE-1868-265C-2010-251B606DB011}"/>
              </a:ext>
            </a:extLst>
          </p:cNvPr>
          <p:cNvSpPr txBox="1"/>
          <p:nvPr/>
        </p:nvSpPr>
        <p:spPr>
          <a:xfrm>
            <a:off x="14478000" y="307829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DF7BBF8-A28F-71BB-CCB9-F6BF848B1548}"/>
              </a:ext>
            </a:extLst>
          </p:cNvPr>
          <p:cNvSpPr txBox="1"/>
          <p:nvPr/>
        </p:nvSpPr>
        <p:spPr>
          <a:xfrm>
            <a:off x="14998815" y="2640567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이준규</a:t>
            </a:r>
          </a:p>
        </p:txBody>
      </p:sp>
      <p:graphicFrame>
        <p:nvGraphicFramePr>
          <p:cNvPr id="1050" name="표 14">
            <a:extLst>
              <a:ext uri="{FF2B5EF4-FFF2-40B4-BE49-F238E27FC236}">
                <a16:creationId xmlns:a16="http://schemas.microsoft.com/office/drawing/2014/main" id="{039A968D-B1F3-C730-92AD-2BD7FF33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52725"/>
              </p:ext>
            </p:extLst>
          </p:nvPr>
        </p:nvGraphicFramePr>
        <p:xfrm>
          <a:off x="1429429" y="4637169"/>
          <a:ext cx="15905896" cy="4975061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976474">
                  <a:extLst>
                    <a:ext uri="{9D8B030D-6E8A-4147-A177-3AD203B41FA5}">
                      <a16:colId xmlns:a16="http://schemas.microsoft.com/office/drawing/2014/main" val="2136938139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val="4004697238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val="2908627617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val="734618807"/>
                    </a:ext>
                  </a:extLst>
                </a:gridCol>
              </a:tblGrid>
              <a:tr h="34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활동내용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일정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테두리 흰색으로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26145"/>
                  </a:ext>
                </a:extLst>
              </a:tr>
              <a:tr h="46093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997904"/>
                  </a:ext>
                </a:extLst>
              </a:tr>
            </a:tbl>
          </a:graphicData>
        </a:graphic>
      </p:graphicFrame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5739689" y="545460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B222819D-6E34-E99C-4C4A-468882D067F6}"/>
              </a:ext>
            </a:extLst>
          </p:cNvPr>
          <p:cNvSpPr/>
          <p:nvPr/>
        </p:nvSpPr>
        <p:spPr>
          <a:xfrm>
            <a:off x="7042691" y="5786442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088ADED7-5E91-7619-0675-2804DA61EA86}"/>
              </a:ext>
            </a:extLst>
          </p:cNvPr>
          <p:cNvSpPr/>
          <p:nvPr/>
        </p:nvSpPr>
        <p:spPr>
          <a:xfrm>
            <a:off x="8429619" y="6178508"/>
            <a:ext cx="816653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1D31D981-AFF8-E4AD-EF77-F607A44AFFDB}"/>
              </a:ext>
            </a:extLst>
          </p:cNvPr>
          <p:cNvSpPr/>
          <p:nvPr/>
        </p:nvSpPr>
        <p:spPr>
          <a:xfrm>
            <a:off x="10490491" y="7397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95681-3B8A-EB22-E9B1-8EA0A19B9027}"/>
              </a:ext>
            </a:extLst>
          </p:cNvPr>
          <p:cNvSpPr txBox="1"/>
          <p:nvPr/>
        </p:nvSpPr>
        <p:spPr>
          <a:xfrm>
            <a:off x="1685900" y="4929186"/>
            <a:ext cx="3886200" cy="4737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기획 및 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주제 선정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/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요구 사항 분석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Dataset 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수집 계획 수립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업무 분할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수집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전처리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변수 선택과 모델링 기획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분석 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&amp; 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결과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CA7AF0-D38A-2F5E-3262-259A185C018F}"/>
              </a:ext>
            </a:extLst>
          </p:cNvPr>
          <p:cNvSpPr/>
          <p:nvPr/>
        </p:nvSpPr>
        <p:spPr>
          <a:xfrm>
            <a:off x="8889819" y="7016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7AD1A-8C10-6965-5C96-74E86E43E30A}"/>
              </a:ext>
            </a:extLst>
          </p:cNvPr>
          <p:cNvSpPr/>
          <p:nvPr/>
        </p:nvSpPr>
        <p:spPr>
          <a:xfrm>
            <a:off x="11555559" y="7786706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EC7494-C373-BD05-1EFE-1807C056D18E}"/>
              </a:ext>
            </a:extLst>
          </p:cNvPr>
          <p:cNvSpPr/>
          <p:nvPr/>
        </p:nvSpPr>
        <p:spPr>
          <a:xfrm>
            <a:off x="13573156" y="8955066"/>
            <a:ext cx="126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53A263-1825-1FE9-D2A4-DC6CBE56ED9B}"/>
              </a:ext>
            </a:extLst>
          </p:cNvPr>
          <p:cNvSpPr/>
          <p:nvPr/>
        </p:nvSpPr>
        <p:spPr>
          <a:xfrm>
            <a:off x="11555559" y="857252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84CE7F-F8BA-CFC9-40C4-3F526E244CA5}"/>
              </a:ext>
            </a:extLst>
          </p:cNvPr>
          <p:cNvSpPr/>
          <p:nvPr/>
        </p:nvSpPr>
        <p:spPr>
          <a:xfrm>
            <a:off x="16496494" y="9286904"/>
            <a:ext cx="72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5732744" y="5607004"/>
            <a:ext cx="2339686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7035768" y="5929318"/>
            <a:ext cx="48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88ADED7-5E91-7619-0675-2804DA61EA86}"/>
              </a:ext>
            </a:extLst>
          </p:cNvPr>
          <p:cNvSpPr/>
          <p:nvPr/>
        </p:nvSpPr>
        <p:spPr>
          <a:xfrm>
            <a:off x="8429619" y="6330900"/>
            <a:ext cx="8172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5CA7AF0-D38A-2F5E-3262-259A185C018F}"/>
              </a:ext>
            </a:extLst>
          </p:cNvPr>
          <p:cNvSpPr/>
          <p:nvPr/>
        </p:nvSpPr>
        <p:spPr>
          <a:xfrm>
            <a:off x="8876016" y="7169100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D31D981-AFF8-E4AD-EF77-F607A44AFFDB}"/>
              </a:ext>
            </a:extLst>
          </p:cNvPr>
          <p:cNvSpPr/>
          <p:nvPr/>
        </p:nvSpPr>
        <p:spPr>
          <a:xfrm>
            <a:off x="10519090" y="7550100"/>
            <a:ext cx="39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87AD1A-8C10-6965-5C96-74E86E43E30A}"/>
              </a:ext>
            </a:extLst>
          </p:cNvPr>
          <p:cNvSpPr/>
          <p:nvPr/>
        </p:nvSpPr>
        <p:spPr>
          <a:xfrm>
            <a:off x="11572892" y="7939106"/>
            <a:ext cx="46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753A263-1825-1FE9-D2A4-DC6CBE56ED9B}"/>
              </a:ext>
            </a:extLst>
          </p:cNvPr>
          <p:cNvSpPr/>
          <p:nvPr/>
        </p:nvSpPr>
        <p:spPr>
          <a:xfrm>
            <a:off x="12001520" y="8724924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EEC7494-C373-BD05-1EFE-1807C056D18E}"/>
              </a:ext>
            </a:extLst>
          </p:cNvPr>
          <p:cNvSpPr/>
          <p:nvPr/>
        </p:nvSpPr>
        <p:spPr>
          <a:xfrm>
            <a:off x="13573156" y="9107466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84CE7F-F8BA-CFC9-40C4-3F526E244CA5}"/>
              </a:ext>
            </a:extLst>
          </p:cNvPr>
          <p:cNvSpPr/>
          <p:nvPr/>
        </p:nvSpPr>
        <p:spPr>
          <a:xfrm>
            <a:off x="16496494" y="9439304"/>
            <a:ext cx="72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61844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6820" y="1334132"/>
            <a:ext cx="1387316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1226820" y="2707814"/>
            <a:ext cx="8877300" cy="6736706"/>
            <a:chOff x="1257300" y="2707814"/>
            <a:chExt cx="8877300" cy="67367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4018"/>
            <a:stretch/>
          </p:blipFill>
          <p:spPr>
            <a:xfrm>
              <a:off x="1257300" y="2707814"/>
              <a:ext cx="8877300" cy="67367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1AEA8A5-4ED4-F409-64D8-3989AAB7AB66}"/>
                </a:ext>
              </a:extLst>
            </p:cNvPr>
            <p:cNvSpPr/>
            <p:nvPr/>
          </p:nvSpPr>
          <p:spPr>
            <a:xfrm>
              <a:off x="5562600" y="8745900"/>
              <a:ext cx="390525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4515D0-4CC0-9761-B28D-CC202CA9B806}"/>
              </a:ext>
            </a:extLst>
          </p:cNvPr>
          <p:cNvSpPr txBox="1"/>
          <p:nvPr/>
        </p:nvSpPr>
        <p:spPr>
          <a:xfrm>
            <a:off x="10358446" y="1562100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B2CBA-9643-4AE1-0F45-76A9007669CB}"/>
              </a:ext>
            </a:extLst>
          </p:cNvPr>
          <p:cNvSpPr txBox="1"/>
          <p:nvPr/>
        </p:nvSpPr>
        <p:spPr>
          <a:xfrm>
            <a:off x="10358446" y="3847356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병원수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학원수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358446" y="4929186"/>
            <a:ext cx="6810759" cy="785818"/>
            <a:chOff x="10258041" y="4929186"/>
            <a:chExt cx="6810759" cy="7858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9DF4248-2360-2348-3640-06E927253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862"/>
            <a:stretch/>
          </p:blipFill>
          <p:spPr>
            <a:xfrm>
              <a:off x="10258041" y="4929186"/>
              <a:ext cx="6810759" cy="73734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F9B2CD5-ED56-EC7F-6801-B91EE8A31FB1}"/>
                </a:ext>
              </a:extLst>
            </p:cNvPr>
            <p:cNvSpPr/>
            <p:nvPr/>
          </p:nvSpPr>
          <p:spPr>
            <a:xfrm>
              <a:off x="13972817" y="5053857"/>
              <a:ext cx="2594869" cy="661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67C9C2-F914-4AF7-3322-F2407CCF14F5}"/>
              </a:ext>
            </a:extLst>
          </p:cNvPr>
          <p:cNvSpPr txBox="1"/>
          <p:nvPr/>
        </p:nvSpPr>
        <p:spPr>
          <a:xfrm>
            <a:off x="10358446" y="5893326"/>
            <a:ext cx="7929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제외 후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낮은 조합 찾기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D5D59-728F-7590-4BFC-95DEF4F28D63}"/>
              </a:ext>
            </a:extLst>
          </p:cNvPr>
          <p:cNvSpPr txBox="1"/>
          <p:nvPr/>
        </p:nvSpPr>
        <p:spPr>
          <a:xfrm>
            <a:off x="8729682" y="9144028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34.08%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0358446" y="2127367"/>
            <a:ext cx="6810759" cy="1622139"/>
            <a:chOff x="10399139" y="2127367"/>
            <a:chExt cx="6810759" cy="16221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728465B-A960-B7AE-AD35-7D31FFB10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497"/>
            <a:stretch/>
          </p:blipFill>
          <p:spPr>
            <a:xfrm>
              <a:off x="10399139" y="2127367"/>
              <a:ext cx="6810759" cy="162213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E5D8121-8CA9-D206-8534-706572B4C2F2}"/>
                </a:ext>
              </a:extLst>
            </p:cNvPr>
            <p:cNvSpPr/>
            <p:nvPr/>
          </p:nvSpPr>
          <p:spPr>
            <a:xfrm>
              <a:off x="12039600" y="3300320"/>
              <a:ext cx="2160000" cy="3685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26820" y="2051621"/>
            <a:ext cx="9182100" cy="452735"/>
            <a:chOff x="1257301" y="2051621"/>
            <a:chExt cx="9182100" cy="4527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1" y="2051621"/>
              <a:ext cx="9182100" cy="42487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B693D14-3590-37D4-6F0A-EE43E82FD5EC}"/>
                </a:ext>
              </a:extLst>
            </p:cNvPr>
            <p:cNvSpPr/>
            <p:nvPr/>
          </p:nvSpPr>
          <p:spPr>
            <a:xfrm>
              <a:off x="2362200" y="2127367"/>
              <a:ext cx="1981200" cy="3769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358446" y="6462574"/>
            <a:ext cx="7238999" cy="662126"/>
            <a:chOff x="10439401" y="6462574"/>
            <a:chExt cx="7238999" cy="66212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102A5BC-823F-9441-783E-CFB1B6B8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9401" y="6487007"/>
              <a:ext cx="7238999" cy="63769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BC40DE3-8BCA-DA20-69C4-D0EBFF6ADB53}"/>
                </a:ext>
              </a:extLst>
            </p:cNvPr>
            <p:cNvSpPr/>
            <p:nvPr/>
          </p:nvSpPr>
          <p:spPr>
            <a:xfrm>
              <a:off x="11353800" y="6462574"/>
              <a:ext cx="5918967" cy="32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27">
            <a:extLst>
              <a:ext uri="{FF2B5EF4-FFF2-40B4-BE49-F238E27FC236}">
                <a16:creationId xmlns:a16="http://schemas.microsoft.com/office/drawing/2014/main" id="{C49D0FAA-715C-4D44-92DE-84848ACD893F}"/>
              </a:ext>
            </a:extLst>
          </p:cNvPr>
          <p:cNvGrpSpPr/>
          <p:nvPr/>
        </p:nvGrpSpPr>
        <p:grpSpPr>
          <a:xfrm>
            <a:off x="10358446" y="7124700"/>
            <a:ext cx="5943599" cy="2024641"/>
            <a:chOff x="10439401" y="7280941"/>
            <a:chExt cx="5943599" cy="2024641"/>
          </a:xfrm>
        </p:grpSpPr>
        <p:grpSp>
          <p:nvGrpSpPr>
            <p:cNvPr id="13" name="그룹 24">
              <a:extLst>
                <a:ext uri="{FF2B5EF4-FFF2-40B4-BE49-F238E27FC236}">
                  <a16:creationId xmlns:a16="http://schemas.microsoft.com/office/drawing/2014/main" id="{26088CE0-FE4C-B76D-283B-4AFEAC9697A1}"/>
                </a:ext>
              </a:extLst>
            </p:cNvPr>
            <p:cNvGrpSpPr/>
            <p:nvPr/>
          </p:nvGrpSpPr>
          <p:grpSpPr>
            <a:xfrm>
              <a:off x="10439401" y="7280941"/>
              <a:ext cx="5943599" cy="2024641"/>
              <a:chOff x="10439401" y="6981199"/>
              <a:chExt cx="6859296" cy="232438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EB3D331-B5BD-3669-3657-5FF7486E4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/>
              <a:stretch/>
            </p:blipFill>
            <p:spPr>
              <a:xfrm>
                <a:off x="10559724" y="7072725"/>
                <a:ext cx="6426851" cy="2232858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124A9B-5AFC-E066-52E0-A5CE47578AF5}"/>
                  </a:ext>
                </a:extLst>
              </p:cNvPr>
              <p:cNvSpPr/>
              <p:nvPr/>
            </p:nvSpPr>
            <p:spPr>
              <a:xfrm>
                <a:off x="10439401" y="6981199"/>
                <a:ext cx="6859296" cy="129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3DE6B68-9083-CD69-DBE4-64DF77F1508A}"/>
                </a:ext>
              </a:extLst>
            </p:cNvPr>
            <p:cNvSpPr/>
            <p:nvPr/>
          </p:nvSpPr>
          <p:spPr>
            <a:xfrm>
              <a:off x="11353800" y="7360664"/>
              <a:ext cx="1331465" cy="260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007EA7-AF95-8C9A-6517-7AA515EEA435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2705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5935" y="1928790"/>
            <a:ext cx="127301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 가장 낮은 조합을 가지고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F1323-DA39-FFB5-DE13-A991E572E07B}"/>
              </a:ext>
            </a:extLst>
          </p:cNvPr>
          <p:cNvSpPr txBox="1"/>
          <p:nvPr/>
        </p:nvSpPr>
        <p:spPr>
          <a:xfrm>
            <a:off x="11664280" y="2500294"/>
            <a:ext cx="3700547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229E1-10EE-906E-BF86-DD29CA138562}"/>
              </a:ext>
            </a:extLst>
          </p:cNvPr>
          <p:cNvSpPr txBox="1"/>
          <p:nvPr/>
        </p:nvSpPr>
        <p:spPr>
          <a:xfrm>
            <a:off x="11664280" y="5572128"/>
            <a:ext cx="4254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FF411E-2B11-9CA7-A313-53DF3CEA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82"/>
          <a:stretch/>
        </p:blipFill>
        <p:spPr>
          <a:xfrm>
            <a:off x="11664280" y="6522062"/>
            <a:ext cx="5253425" cy="959724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1664280" y="3349410"/>
            <a:ext cx="5253425" cy="1708367"/>
            <a:chOff x="10748623" y="2992220"/>
            <a:chExt cx="5253425" cy="170836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A7CFDC6-F333-E158-7EBB-B5AD1325B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887"/>
            <a:stretch/>
          </p:blipFill>
          <p:spPr>
            <a:xfrm>
              <a:off x="10748623" y="2992220"/>
              <a:ext cx="5253425" cy="170836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DCB36FC-1BAB-29F4-6505-92638995A322}"/>
                </a:ext>
              </a:extLst>
            </p:cNvPr>
            <p:cNvSpPr/>
            <p:nvPr/>
          </p:nvSpPr>
          <p:spPr>
            <a:xfrm>
              <a:off x="12573000" y="4325421"/>
              <a:ext cx="2320855" cy="3751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58175" y="2930732"/>
            <a:ext cx="8298912" cy="6141858"/>
            <a:chOff x="629432" y="2644980"/>
            <a:chExt cx="8298912" cy="6141858"/>
          </a:xfrm>
        </p:grpSpPr>
        <p:grpSp>
          <p:nvGrpSpPr>
            <p:cNvPr id="4" name="그룹 18">
              <a:extLst>
                <a:ext uri="{FF2B5EF4-FFF2-40B4-BE49-F238E27FC236}">
                  <a16:creationId xmlns:a16="http://schemas.microsoft.com/office/drawing/2014/main" id="{35690FB9-1202-283D-EDD1-6A4F084EB010}"/>
                </a:ext>
              </a:extLst>
            </p:cNvPr>
            <p:cNvGrpSpPr/>
            <p:nvPr/>
          </p:nvGrpSpPr>
          <p:grpSpPr>
            <a:xfrm>
              <a:off x="629432" y="2644980"/>
              <a:ext cx="8298912" cy="6141858"/>
              <a:chOff x="629433" y="2049642"/>
              <a:chExt cx="7160504" cy="4579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E1E16B49-5D54-69B0-5C19-C6741F08D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2049642"/>
                <a:ext cx="6391275" cy="37147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770C5171-A89C-0964-96DA-C595E87BF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527" t="1183" r="22553" b="-1183"/>
              <a:stretch/>
            </p:blipFill>
            <p:spPr>
              <a:xfrm>
                <a:off x="629433" y="2438400"/>
                <a:ext cx="7160504" cy="419100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9E3BD4-0D87-3968-DE45-CC4EE5C19D73}"/>
                </a:ext>
              </a:extLst>
            </p:cNvPr>
            <p:cNvSpPr/>
            <p:nvPr/>
          </p:nvSpPr>
          <p:spPr>
            <a:xfrm>
              <a:off x="4839010" y="7969272"/>
              <a:ext cx="3475094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19E3BD4-0D87-3968-DE45-CC4EE5C19D73}"/>
                </a:ext>
              </a:extLst>
            </p:cNvPr>
            <p:cNvSpPr/>
            <p:nvPr/>
          </p:nvSpPr>
          <p:spPr>
            <a:xfrm>
              <a:off x="1500134" y="2673464"/>
              <a:ext cx="6286544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073AD9-BEEF-C563-0625-7C791193DA42}"/>
              </a:ext>
            </a:extLst>
          </p:cNvPr>
          <p:cNvSpPr txBox="1"/>
          <p:nvPr/>
        </p:nvSpPr>
        <p:spPr>
          <a:xfrm>
            <a:off x="9058363" y="8095828"/>
            <a:ext cx="3200400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32.24%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3F7B25-92F7-C029-4F93-F334537571B1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3119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7301" y="1736734"/>
            <a:ext cx="1247298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31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카페수에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A921B-DD0D-34B8-5565-3A2AEC0D7EFA}"/>
              </a:ext>
            </a:extLst>
          </p:cNvPr>
          <p:cNvSpPr txBox="1"/>
          <p:nvPr/>
        </p:nvSpPr>
        <p:spPr>
          <a:xfrm>
            <a:off x="11262713" y="1987538"/>
            <a:ext cx="37005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39DBB4-A464-BAD2-559B-652BA9C34CA4}"/>
              </a:ext>
            </a:extLst>
          </p:cNvPr>
          <p:cNvSpPr/>
          <p:nvPr/>
        </p:nvSpPr>
        <p:spPr>
          <a:xfrm>
            <a:off x="13320113" y="4041783"/>
            <a:ext cx="27432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C4B1F-AF9A-BFEC-D2B5-DC75B24A7961}"/>
              </a:ext>
            </a:extLst>
          </p:cNvPr>
          <p:cNvSpPr txBox="1"/>
          <p:nvPr/>
        </p:nvSpPr>
        <p:spPr>
          <a:xfrm>
            <a:off x="11201399" y="5072062"/>
            <a:ext cx="69364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1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30C526-D324-BA55-F989-EAFA62CE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42"/>
          <a:stretch/>
        </p:blipFill>
        <p:spPr>
          <a:xfrm>
            <a:off x="11262712" y="2720027"/>
            <a:ext cx="6149775" cy="1785846"/>
          </a:xfrm>
          <a:prstGeom prst="rect">
            <a:avLst/>
          </a:prstGeom>
        </p:spPr>
      </p:pic>
      <p:grpSp>
        <p:nvGrpSpPr>
          <p:cNvPr id="4" name="그룹 19">
            <a:extLst>
              <a:ext uri="{FF2B5EF4-FFF2-40B4-BE49-F238E27FC236}">
                <a16:creationId xmlns:a16="http://schemas.microsoft.com/office/drawing/2014/main" id="{CAEACFA0-3448-D3C2-BD4E-17C1E79E0F03}"/>
              </a:ext>
            </a:extLst>
          </p:cNvPr>
          <p:cNvGrpSpPr/>
          <p:nvPr/>
        </p:nvGrpSpPr>
        <p:grpSpPr>
          <a:xfrm>
            <a:off x="1323975" y="2402140"/>
            <a:ext cx="8353425" cy="6741888"/>
            <a:chOff x="1323975" y="1979857"/>
            <a:chExt cx="7172325" cy="489650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68978A0-0509-6F12-7A79-9636478B1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499" y="1979857"/>
              <a:ext cx="6600825" cy="44767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4BF73D9-42D8-835A-F810-800BD6F5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3975" y="2685361"/>
              <a:ext cx="7172325" cy="41910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8DABDF-2383-7D4B-248F-564E9C7FDA94}"/>
                </a:ext>
              </a:extLst>
            </p:cNvPr>
            <p:cNvSpPr/>
            <p:nvPr/>
          </p:nvSpPr>
          <p:spPr>
            <a:xfrm>
              <a:off x="6467843" y="2054333"/>
              <a:ext cx="144780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04A390-3353-CD87-AEA2-66C539144AC9}"/>
              </a:ext>
            </a:extLst>
          </p:cNvPr>
          <p:cNvSpPr/>
          <p:nvPr/>
        </p:nvSpPr>
        <p:spPr>
          <a:xfrm>
            <a:off x="5228757" y="8348426"/>
            <a:ext cx="3610443" cy="31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C7094-84F0-2BEF-63C5-3FB0D6FAC59B}"/>
              </a:ext>
            </a:extLst>
          </p:cNvPr>
          <p:cNvSpPr txBox="1"/>
          <p:nvPr/>
        </p:nvSpPr>
        <p:spPr>
          <a:xfrm>
            <a:off x="9011789" y="8236941"/>
            <a:ext cx="320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36.82%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A5AA613-10FD-42CA-89F7-568ECA595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36"/>
          <a:stretch/>
        </p:blipFill>
        <p:spPr>
          <a:xfrm>
            <a:off x="11232232" y="6412084"/>
            <a:ext cx="6149775" cy="91362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C6B57D-06EC-85B7-54D8-FD6DA783B549}"/>
              </a:ext>
            </a:extLst>
          </p:cNvPr>
          <p:cNvSpPr/>
          <p:nvPr/>
        </p:nvSpPr>
        <p:spPr>
          <a:xfrm>
            <a:off x="13112986" y="4092408"/>
            <a:ext cx="2416927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DABCB-C8BD-0A29-4942-8077E728F3A2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2255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3010" name="Picture 2" descr="C:\Users\acorn\OneDrive\Desktop\중간프로젝트\image\인프라 요인별 상관관계 그래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58380" y="2678889"/>
            <a:ext cx="6732070" cy="6072230"/>
          </a:xfrm>
          <a:prstGeom prst="rect">
            <a:avLst/>
          </a:prstGeom>
          <a:noFill/>
        </p:spPr>
      </p:pic>
      <p:pic>
        <p:nvPicPr>
          <p:cNvPr id="43011" name="Picture 3" descr="C:\Users\acorn\OneDrive\Desktop\중간프로젝트\image\경제적 요인 상관관계 그래프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42495" y="2714608"/>
            <a:ext cx="6687125" cy="600079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1590877" y="1857352"/>
            <a:ext cx="3267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환경적 요인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14457" y="1857352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경제적 요인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A314A-C8A1-738D-D067-4AD06E53847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 요인 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7"/>
          <p:cNvGrpSpPr/>
          <p:nvPr/>
        </p:nvGrpSpPr>
        <p:grpSpPr>
          <a:xfrm>
            <a:off x="285688" y="6929450"/>
            <a:ext cx="2643206" cy="2922048"/>
            <a:chOff x="1244979" y="6921127"/>
            <a:chExt cx="1921916" cy="1921916"/>
          </a:xfrm>
        </p:grpSpPr>
        <p:pic>
          <p:nvPicPr>
            <p:cNvPr id="6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7" name="그룹 1008"/>
          <p:cNvGrpSpPr/>
          <p:nvPr/>
        </p:nvGrpSpPr>
        <p:grpSpPr>
          <a:xfrm>
            <a:off x="15144792" y="857220"/>
            <a:ext cx="3023145" cy="2971219"/>
            <a:chOff x="15050605" y="1457901"/>
            <a:chExt cx="2498799" cy="2498799"/>
          </a:xfrm>
        </p:grpSpPr>
        <p:pic>
          <p:nvPicPr>
            <p:cNvPr id="8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0605" y="1457901"/>
              <a:ext cx="2498799" cy="249879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28828" y="2940055"/>
            <a:ext cx="13267582" cy="5011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경제적 요인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기준금리와 인구 이동률이 가장 큰 영향을 미치며 충분한 신뢰성이 있으며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결정계수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3000" baseline="30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= 78%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가장 중요한 변수들이라고 할 수 있습니다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환경적 요인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학원 수가 가장 큰 영향을 미치나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매매가와 전월세를 기준으로 한 설명력이 다소 부족합니다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 기준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3000" baseline="30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34.6%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b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</a:b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3000" baseline="30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41.3%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).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따라서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환경적 요인 분석 결과를 해석할 때에는 다른 변수들과 함께 종합적으로 고려해야 합니다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B07812-7E29-32F8-3D26-9EF1ACD086E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07.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결과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/>
          <p:cNvPicPr>
            <a:picLocks noChangeAspect="1"/>
          </p:cNvPicPr>
          <p:nvPr/>
        </p:nvPicPr>
        <p:blipFill>
          <a:blip r:embed="rId2" cstate="print"/>
          <a:srcRect l="37523" r="12447"/>
          <a:stretch>
            <a:fillRect/>
          </a:stretch>
        </p:blipFill>
        <p:spPr>
          <a:xfrm>
            <a:off x="12247932" y="1"/>
            <a:ext cx="5040000" cy="10287036"/>
          </a:xfrm>
          <a:prstGeom prst="rect">
            <a:avLst/>
          </a:prstGeom>
        </p:spPr>
      </p:pic>
      <p:grpSp>
        <p:nvGrpSpPr>
          <p:cNvPr id="21" name="그룹 101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23" name="그룹 101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43" name="그룹 1007"/>
          <p:cNvGrpSpPr/>
          <p:nvPr/>
        </p:nvGrpSpPr>
        <p:grpSpPr>
          <a:xfrm>
            <a:off x="9929818" y="7841284"/>
            <a:ext cx="2643206" cy="2160000"/>
            <a:chOff x="1244979" y="6921127"/>
            <a:chExt cx="1921916" cy="1921916"/>
          </a:xfrm>
        </p:grpSpPr>
        <p:pic>
          <p:nvPicPr>
            <p:cNvPr id="45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47" name="그룹 1008"/>
          <p:cNvGrpSpPr/>
          <p:nvPr/>
        </p:nvGrpSpPr>
        <p:grpSpPr>
          <a:xfrm>
            <a:off x="445393" y="911798"/>
            <a:ext cx="2197749" cy="2160000"/>
            <a:chOff x="10917279" y="76074"/>
            <a:chExt cx="1816563" cy="1816563"/>
          </a:xfrm>
        </p:grpSpPr>
        <p:pic>
          <p:nvPicPr>
            <p:cNvPr id="48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7279" y="76074"/>
              <a:ext cx="1816563" cy="181656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714580" y="1612195"/>
            <a:ext cx="891430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 수집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&amp;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전처리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외부적인 요인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경제적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환경적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이외에 아파트 내부요인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규모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층수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방수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건축연도 등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을 추가하였으면 다양한 측면으로 아파트 가격변동 요인을 분석하였을 것 같다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처음부터 요인을 선정시에도 데이터와 분석을 이용하여 종속변수와 관계가 높을 확률이 높은 요인을 선정 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연도별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구별로 데이터를 나눈 의미가 퇴색되었습니다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통계기법에 대해 더 많은 연구를 하여 기획 단계 부터 정확한 계획을 세웠으면 좋겠습니다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algn="just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 분석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연도별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자치구별을 독립변수로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활용하고싶었지만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분석법의 한계로 활용하지 못함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경제적요인은 시간의 흐름에 따라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어떤경향성을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띄는지 확인하고 앞으로의 아파트 가격을 예측하기위해 시계열분석을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사용하고싶었지만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분석모델에 대한 학습이 부족하여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다중회귀분석만을 사용하여 분석</a:t>
            </a:r>
          </a:p>
          <a:p>
            <a:pPr lvl="1" algn="just">
              <a:buFont typeface="Arial" pitchFamily="34" charset="0"/>
              <a:buChar char="•"/>
            </a:pP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   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-&gt;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머신러닝을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통해 시계열분석모델을 구축 및 분석하여 앞으로의 아파트 가격을 예측하는 방법을 사용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algn="just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 시각화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lvl="1" algn="just">
              <a:buFont typeface="Arial" pitchFamily="34" charset="0"/>
              <a:buChar char="•"/>
            </a:pP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F6BE2-08CF-EAC7-A994-579DFC7AE7E1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08.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자체 평가 의견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스파오 X 잔망루피 - 스파오닷컴"/>
          <p:cNvPicPr>
            <a:picLocks noChangeAspect="1" noChangeArrowheads="1"/>
          </p:cNvPicPr>
          <p:nvPr/>
        </p:nvPicPr>
        <p:blipFill>
          <a:blip r:embed="rId2"/>
          <a:srcRect r="28707" b="4798"/>
          <a:stretch>
            <a:fillRect/>
          </a:stretch>
        </p:blipFill>
        <p:spPr bwMode="auto">
          <a:xfrm>
            <a:off x="714317" y="1138033"/>
            <a:ext cx="9501253" cy="8577499"/>
          </a:xfrm>
          <a:prstGeom prst="rect">
            <a:avLst/>
          </a:prstGeom>
          <a:noFill/>
        </p:spPr>
      </p:pic>
      <p:sp>
        <p:nvSpPr>
          <p:cNvPr id="6" name="타원형 설명선 5"/>
          <p:cNvSpPr/>
          <p:nvPr/>
        </p:nvSpPr>
        <p:spPr>
          <a:xfrm>
            <a:off x="11501454" y="1071534"/>
            <a:ext cx="5643602" cy="4071966"/>
          </a:xfrm>
          <a:prstGeom prst="wedgeEllipseCallout">
            <a:avLst>
              <a:gd name="adj1" fmla="val -68163"/>
              <a:gd name="adj2" fmla="val 31501"/>
            </a:avLst>
          </a:prstGeom>
          <a:blipFill dpi="0" rotWithShape="1">
            <a:blip r:embed="rId3"/>
            <a:srcRect/>
            <a:stretch>
              <a:fillRect l="20000" t="5000" b="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Thank You Icon Vector Art, Icons, and Graphics for Free Downloa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58446" y="5214938"/>
            <a:ext cx="7515995" cy="45005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8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개발도구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B237F1-3C07-B64C-D024-EC45FF764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86" y="8536515"/>
            <a:ext cx="2286016" cy="4646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785D35-3DAF-2AD4-5387-C6021FD89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34" y="3286112"/>
            <a:ext cx="2692434" cy="1514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1884AE-52AD-4A25-13BA-7777F158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32" y="6500822"/>
            <a:ext cx="2240704" cy="1120352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:a16="http://schemas.microsoft.com/office/drawing/2014/main" id="{7953B983-BA86-986F-8A7A-BDA4BC8CB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48" y="2151252"/>
            <a:ext cx="2214578" cy="777670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:a16="http://schemas.microsoft.com/office/drawing/2014/main" id="{3D5329E6-14B6-92D8-4391-32ACCEFFAC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6" y="5072062"/>
            <a:ext cx="2041086" cy="1071570"/>
          </a:xfrm>
          <a:prstGeom prst="rect">
            <a:avLst/>
          </a:prstGeom>
        </p:spPr>
      </p:pic>
      <p:pic>
        <p:nvPicPr>
          <p:cNvPr id="1001" name="그래픽 1000">
            <a:extLst>
              <a:ext uri="{FF2B5EF4-FFF2-40B4-BE49-F238E27FC236}">
                <a16:creationId xmlns:a16="http://schemas.microsoft.com/office/drawing/2014/main" id="{98C69CD6-005F-E306-2974-3E9F794A9D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26851" y="5081598"/>
            <a:ext cx="2955866" cy="847720"/>
          </a:xfrm>
          <a:prstGeom prst="rect">
            <a:avLst/>
          </a:prstGeom>
        </p:spPr>
      </p:pic>
      <p:pic>
        <p:nvPicPr>
          <p:cNvPr id="1009" name="그림 1008">
            <a:extLst>
              <a:ext uri="{FF2B5EF4-FFF2-40B4-BE49-F238E27FC236}">
                <a16:creationId xmlns:a16="http://schemas.microsoft.com/office/drawing/2014/main" id="{986B0566-E9B9-7822-28B4-6A1CA9743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007" y="2000228"/>
            <a:ext cx="3106845" cy="1035615"/>
          </a:xfrm>
          <a:prstGeom prst="rect">
            <a:avLst/>
          </a:prstGeom>
        </p:spPr>
      </p:pic>
      <p:pic>
        <p:nvPicPr>
          <p:cNvPr id="1014" name="그림 1013">
            <a:extLst>
              <a:ext uri="{FF2B5EF4-FFF2-40B4-BE49-F238E27FC236}">
                <a16:creationId xmlns:a16="http://schemas.microsoft.com/office/drawing/2014/main" id="{85DFA100-F19C-B60B-5044-E1F90F5269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82321" y="3714740"/>
            <a:ext cx="2228851" cy="747713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E94B9A0B-694B-296F-3767-E3A7E0374A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759" y="8038608"/>
            <a:ext cx="1015992" cy="1176858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B0EFEE64-2952-947D-6EF7-AC86803D11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1" y="6400311"/>
            <a:ext cx="2758089" cy="8148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8730EE-BADC-DD70-9B1F-E2AEE190CC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93" y="2000228"/>
            <a:ext cx="1022332" cy="11430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6BDB37-ECE3-C248-F1AF-820E6B3167B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28" y="3530380"/>
            <a:ext cx="1609363" cy="1041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20B554-1DE5-7540-1291-1911981183B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3571" y="6585323"/>
            <a:ext cx="1015992" cy="1211733"/>
          </a:xfrm>
          <a:prstGeom prst="rect">
            <a:avLst/>
          </a:prstGeom>
        </p:spPr>
      </p:pic>
      <p:pic>
        <p:nvPicPr>
          <p:cNvPr id="1026" name="Picture 2" descr="C:\Users\acorn\Desktop\R_logo.svg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09431" y="5143500"/>
            <a:ext cx="921781" cy="71438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49367E-A5D4-714A-426F-3CE81240A8B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47" y="3510947"/>
            <a:ext cx="2628662" cy="10610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B6F1E2-63EC-4891-720E-79EDD3CE17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70" y="1897124"/>
            <a:ext cx="2758089" cy="1103236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D5A301B3-D01F-7C3A-4A0D-202AEBDA512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59" y="6572260"/>
            <a:ext cx="2610889" cy="1037362"/>
          </a:xfrm>
          <a:prstGeom prst="rect">
            <a:avLst/>
          </a:prstGeom>
        </p:spPr>
      </p:pic>
      <p:pic>
        <p:nvPicPr>
          <p:cNvPr id="999" name="그림 998">
            <a:extLst>
              <a:ext uri="{FF2B5EF4-FFF2-40B4-BE49-F238E27FC236}">
                <a16:creationId xmlns:a16="http://schemas.microsoft.com/office/drawing/2014/main" id="{9779BB0E-E70B-1AB1-2C72-0D784F84CC5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97" y="5137812"/>
            <a:ext cx="2781464" cy="680879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:a16="http://schemas.microsoft.com/office/drawing/2014/main" id="{8BC33E0A-AB5F-E33A-926D-D59E04675E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30" y="8001020"/>
            <a:ext cx="2386096" cy="1287046"/>
          </a:xfrm>
          <a:prstGeom prst="rect">
            <a:avLst/>
          </a:prstGeom>
        </p:spPr>
      </p:pic>
      <p:pic>
        <p:nvPicPr>
          <p:cNvPr id="3" name="Picture 3" descr="C:\Users\acorn\Desktop\Sql_data_base_with_logo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571703" y="8358210"/>
            <a:ext cx="1836977" cy="857256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430228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Language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36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1455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Library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50850" y="1345168"/>
            <a:ext cx="19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1190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9182100" y="1579007"/>
            <a:ext cx="8280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배  경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부동산 시장은 경제에 큰 영향을 미치는 중요한 시장입니다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최근 몇 년간 부동산 가격은 상승세를 보이며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부동산에 대한 관심도 높아졌습니다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 변동요인을 분석하는 것은 부동산 시장을 이해하고 관심을 가진 사람들에게 중요한 정보입니다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82100" y="6896100"/>
            <a:ext cx="8280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목  적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</a:p>
          <a:p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가격에 영향을 미치는 요인들을 파악하여 부동산 시장의 전반적인 흐름을 파악하는데 의미를 가지고 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09800" y="1333500"/>
            <a:ext cx="5486400" cy="5029200"/>
            <a:chOff x="1371600" y="1943100"/>
            <a:chExt cx="7710176" cy="7315200"/>
          </a:xfrm>
        </p:grpSpPr>
        <p:pic>
          <p:nvPicPr>
            <p:cNvPr id="2050" name="Picture 2" descr="C:\Users\acorn\OneDrive\Desktop\중간프로젝트\image\아파트 워드클라우드 mas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71600" y="1943100"/>
              <a:ext cx="7710176" cy="7315200"/>
            </a:xfrm>
            <a:prstGeom prst="rect">
              <a:avLst/>
            </a:prstGeom>
            <a:noFill/>
          </p:spPr>
        </p:pic>
        <p:sp>
          <p:nvSpPr>
            <p:cNvPr id="48" name="직사각형 47"/>
            <p:cNvSpPr/>
            <p:nvPr/>
          </p:nvSpPr>
          <p:spPr>
            <a:xfrm>
              <a:off x="2133600" y="2171700"/>
              <a:ext cx="1371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6295999"/>
            <a:ext cx="7620000" cy="18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/>
          <a:srcRect b="32972"/>
          <a:stretch>
            <a:fillRect/>
          </a:stretch>
        </p:blipFill>
        <p:spPr bwMode="auto">
          <a:xfrm>
            <a:off x="1204886" y="8191500"/>
            <a:ext cx="740571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4572000" y="8039100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: https://www.mk.co.kr/news/realestate/10623803 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 Light" pitchFamily="50" charset="-127"/>
              <a:ea typeface="나눔스퀘어_ac Light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48200" y="9368135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: https://www.dt.co.kr/contents.html?article_no=</a:t>
            </a:r>
            <a:b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</a:b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2023042002109923065001&amp;ref=</a:t>
            </a:r>
            <a:r>
              <a:rPr lang="en-US" altLang="ko-KR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naver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배경 및 목적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10363200" y="1974850"/>
            <a:ext cx="5486400" cy="5880100"/>
            <a:chOff x="10363200" y="1790700"/>
            <a:chExt cx="5486400" cy="5880100"/>
          </a:xfrm>
        </p:grpSpPr>
        <p:grpSp>
          <p:nvGrpSpPr>
            <p:cNvPr id="54" name="그룹 53"/>
            <p:cNvGrpSpPr/>
            <p:nvPr/>
          </p:nvGrpSpPr>
          <p:grpSpPr>
            <a:xfrm>
              <a:off x="11811000" y="3155890"/>
              <a:ext cx="2880000" cy="2880000"/>
              <a:chOff x="11608200" y="2720340"/>
              <a:chExt cx="4320000" cy="4320000"/>
            </a:xfrm>
          </p:grpSpPr>
          <p:pic>
            <p:nvPicPr>
              <p:cNvPr id="1027" name="Picture 3" descr="C:\Users\acorn\OneDrive\Desktop\중간프로젝트\image\아파트이미지.jpeg"/>
              <p:cNvPicPr>
                <a:picLocks noChangeArrowheads="1"/>
              </p:cNvPicPr>
              <p:nvPr/>
            </p:nvPicPr>
            <p:blipFill>
              <a:blip r:embed="rId4">
                <a:lum bright="50000" contrast="-50000"/>
              </a:blip>
              <a:srcRect/>
              <a:stretch>
                <a:fillRect/>
              </a:stretch>
            </p:blipFill>
            <p:spPr bwMode="auto">
              <a:xfrm>
                <a:off x="11608200" y="272034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2396600" y="4086278"/>
                <a:ext cx="274320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환경적</a:t>
                </a:r>
                <a:b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33" name="Picture 9" descr="C:\Users\acorn\OneDrive\Desktop\중간프로젝트\image\버스정류장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249400" y="25527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4" name="Picture 10" descr="C:\Users\acorn\OneDrive\Desktop\중간프로젝트\image\병원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401800" y="4298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5" name="Picture 11" descr="C:\Users\acorn\OneDrive\Desktop\중간프로젝트\image\카페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487400" y="5822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6" name="Picture 12" descr="C:\Users\acorn\OneDrive\Desktop\중간프로젝트\image\학교.jpg"/>
            <p:cNvPicPr>
              <a:picLocks noChangeAspect="1" noChangeArrowheads="1"/>
            </p:cNvPicPr>
            <p:nvPr/>
          </p:nvPicPr>
          <p:blipFill>
            <a:blip r:embed="rId8"/>
            <a:srcRect l="20000" t="17812" r="20000" b="20224"/>
            <a:stretch>
              <a:fillRect/>
            </a:stretch>
          </p:blipFill>
          <p:spPr bwMode="auto">
            <a:xfrm>
              <a:off x="10363200" y="2470090"/>
              <a:ext cx="192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8" name="Picture 14" descr="C:\Users\acorn\OneDrive\Desktop\중간프로젝트\image\공원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506200" y="5899091"/>
              <a:ext cx="1800000" cy="13482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9" name="Picture 15" descr="C:\Users\acorn\OneDrive\Desktop\중간프로젝트\image\대학교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439400" y="413379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3" name="TextBox 82"/>
            <p:cNvSpPr txBox="1"/>
            <p:nvPr/>
          </p:nvSpPr>
          <p:spPr>
            <a:xfrm>
              <a:off x="10535400" y="55815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학교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249400" y="39243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정류장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401800" y="55180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병원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487400" y="71944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34800" y="7270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공원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591800" y="3841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학원</a:t>
              </a:r>
            </a:p>
          </p:txBody>
        </p:sp>
        <p:pic>
          <p:nvPicPr>
            <p:cNvPr id="1040" name="Picture 16" descr="C:\Users\acorn\OneDrive\Desktop\중간프로젝트\image\범죄율.png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496800" y="1790700"/>
              <a:ext cx="1620000" cy="126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1" name="TextBox 90"/>
            <p:cNvSpPr txBox="1"/>
            <p:nvPr/>
          </p:nvSpPr>
          <p:spPr>
            <a:xfrm>
              <a:off x="12649200" y="30099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치안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886200" y="8191500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: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요인과 환경적 요인이 </a:t>
            </a:r>
            <a:b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</a:b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아파트가격에 영향을 미친다</a:t>
            </a:r>
            <a: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468600" y="94107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출처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: Google image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590800" y="1793845"/>
            <a:ext cx="6096000" cy="6242110"/>
            <a:chOff x="2743200" y="1263590"/>
            <a:chExt cx="6096000" cy="6242110"/>
          </a:xfrm>
        </p:grpSpPr>
        <p:grpSp>
          <p:nvGrpSpPr>
            <p:cNvPr id="53" name="그룹 52"/>
            <p:cNvGrpSpPr/>
            <p:nvPr/>
          </p:nvGrpSpPr>
          <p:grpSpPr>
            <a:xfrm>
              <a:off x="4282800" y="2720700"/>
              <a:ext cx="2880000" cy="2880000"/>
              <a:chOff x="4114800" y="2857500"/>
              <a:chExt cx="4320000" cy="4320000"/>
            </a:xfrm>
          </p:grpSpPr>
          <p:pic>
            <p:nvPicPr>
              <p:cNvPr id="1026" name="Picture 2" descr="C:\Users\acorn\OneDrive\Desktop\중간프로젝트\image\화폐.jpg"/>
              <p:cNvPicPr>
                <a:picLocks noChangeArrowheads="1"/>
              </p:cNvPicPr>
              <p:nvPr/>
            </p:nvPicPr>
            <p:blipFill>
              <a:blip r:embed="rId12">
                <a:lum bright="50000" contrast="-60000"/>
              </a:blip>
              <a:srcRect/>
              <a:stretch>
                <a:fillRect/>
              </a:stretch>
            </p:blipFill>
            <p:spPr bwMode="auto">
              <a:xfrm>
                <a:off x="4114800" y="285750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4811760" y="4223438"/>
                <a:ext cx="292608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경제적</a:t>
                </a:r>
                <a:b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28" name="Picture 4" descr="C:\Users\acorn\OneDrive\Desktop\중간프로젝트\image\GDP.pn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124200" y="18669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29" name="Picture 5" descr="C:\Users\acorn\OneDrive\Desktop\중간프로젝트\image\금리.pn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876800" y="1263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0" name="Picture 6" descr="C:\Users\acorn\OneDrive\Desktop\중간프로젝트\image\물가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038600" y="514350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1" name="Picture 7" descr="C:\Users\acorn\OneDrive\Desktop\중간프로젝트\image\실업율.pn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2743200" y="39243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2" name="Picture 8" descr="C:\Users\acorn\OneDrive\Desktop\중간프로젝트\image\인구이동.jp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629400" y="1771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7" name="TextBox 76"/>
            <p:cNvSpPr txBox="1"/>
            <p:nvPr/>
          </p:nvSpPr>
          <p:spPr>
            <a:xfrm>
              <a:off x="4114800" y="6876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물가지수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76800" y="2685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금리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24200" y="33147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GDP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29400" y="32193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인구이동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3721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실업률</a:t>
              </a:r>
            </a:p>
          </p:txBody>
        </p:sp>
        <p:pic>
          <p:nvPicPr>
            <p:cNvPr id="4098" name="Picture 2" descr="C:\Users\acorn\OneDrive\Desktop\중간프로젝트\image\고용율.jpg"/>
            <p:cNvPicPr>
              <a:picLocks noChangeAspect="1" noChangeArrowheads="1"/>
            </p:cNvPicPr>
            <p:nvPr/>
          </p:nvPicPr>
          <p:blipFill>
            <a:blip r:embed="rId18"/>
            <a:srcRect l="10583" t="7056" r="8278" b="8278"/>
            <a:stretch>
              <a:fillRect/>
            </a:stretch>
          </p:blipFill>
          <p:spPr bwMode="auto">
            <a:xfrm>
              <a:off x="7086600" y="3600390"/>
              <a:ext cx="1752600" cy="1828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7239000" y="54291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고용률</a:t>
              </a:r>
            </a:p>
          </p:txBody>
        </p:sp>
        <p:pic>
          <p:nvPicPr>
            <p:cNvPr id="4099" name="Picture 3" descr="C:\Users\acorn\OneDrive\Desktop\중간프로젝트\image\cash flow ratio.pn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5715000" y="5197614"/>
              <a:ext cx="1620000" cy="1620000"/>
            </a:xfrm>
            <a:prstGeom prst="rect">
              <a:avLst/>
            </a:prstGeom>
            <a:noFill/>
          </p:spPr>
        </p:pic>
        <p:sp>
          <p:nvSpPr>
            <p:cNvPr id="55" name="TextBox 54"/>
            <p:cNvSpPr txBox="1"/>
            <p:nvPr/>
          </p:nvSpPr>
          <p:spPr>
            <a:xfrm>
              <a:off x="5791200" y="6797814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현금유동성</a:t>
              </a:r>
              <a:b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</a:b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비율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설정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:\Users\acorn\OneDrive\Desktop\중간프로젝트\전월세매매가-전처리데이터.png"/>
          <p:cNvPicPr>
            <a:picLocks noChangeAspect="1" noChangeArrowheads="1"/>
          </p:cNvPicPr>
          <p:nvPr/>
        </p:nvPicPr>
        <p:blipFill>
          <a:blip r:embed="rId5"/>
          <a:srcRect t="4348"/>
          <a:stretch>
            <a:fillRect/>
          </a:stretch>
        </p:blipFill>
        <p:spPr bwMode="auto">
          <a:xfrm>
            <a:off x="1314368" y="2152652"/>
            <a:ext cx="6342442" cy="2362200"/>
          </a:xfrm>
          <a:prstGeom prst="rect">
            <a:avLst/>
          </a:prstGeom>
          <a:noFill/>
        </p:spPr>
      </p:pic>
      <p:pic>
        <p:nvPicPr>
          <p:cNvPr id="1028" name="Picture 4" descr="C:\Users\acorn\OneDrive\Desktop\중간프로젝트\전월세전환율-전처리데이터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86140" y="3005937"/>
            <a:ext cx="4967161" cy="25908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314368" y="1327076"/>
            <a:ext cx="11835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실거래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매매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 데이터 및 전월세변환율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/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:KOSIS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국토교통부 실거래가 공개시스템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(2006-2022)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82255" y="1428724"/>
            <a:ext cx="8130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필요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column data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추출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처리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데이터타입 변환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/>
          <a:srcRect b="6479"/>
          <a:stretch/>
        </p:blipFill>
        <p:spPr bwMode="auto">
          <a:xfrm>
            <a:off x="10649096" y="1903140"/>
            <a:ext cx="5714999" cy="32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982256" y="6836062"/>
            <a:ext cx="7048678" cy="268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9982256" y="5791572"/>
            <a:ext cx="7048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파생변수 생성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-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월세가격 변환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보증금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 (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 *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12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개월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자치구별 </a:t>
            </a:r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전월세변환율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- 1m</a:t>
            </a:r>
            <a:r>
              <a:rPr lang="en-US" altLang="ko-KR" sz="2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전용면적당 거래금액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= 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거래금액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전용면적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(m</a:t>
            </a:r>
            <a:r>
              <a:rPr lang="en-US" altLang="ko-KR" sz="2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 </a:t>
            </a:r>
            <a:r>
              <a:rPr lang="ko-KR" altLang="en-US" sz="3500" dirty="0" err="1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실거래가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429620" y="328611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3077967" y="528751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5400000">
            <a:off x="8028979" y="782117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14368" y="6583660"/>
            <a:ext cx="5618590" cy="293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1314368" y="5791572"/>
            <a:ext cx="6969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자치구 기준 월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연도별 데이터 정리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572" y="2428856"/>
            <a:ext cx="8897933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b="8273"/>
          <a:stretch>
            <a:fillRect/>
          </a:stretch>
        </p:blipFill>
        <p:spPr bwMode="auto">
          <a:xfrm>
            <a:off x="14001802" y="4786310"/>
            <a:ext cx="25717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6774" y="7036607"/>
            <a:ext cx="8987424" cy="1393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571572" y="1643038"/>
            <a:ext cx="7643866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457200" indent="-4572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계정항목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값 변경 및 인덱스 설정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필요한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추출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457200" indent="-457200"/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ECOS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56774" y="6655720"/>
            <a:ext cx="5143536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결과값 다른 데이터와 통일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01802" y="4298266"/>
            <a:ext cx="2000264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데이터 정리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GDP,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물가지수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기준금리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5844789" y="550069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1930082" y="714376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2149</TotalTime>
  <Words>1601</Words>
  <Application>Microsoft Office PowerPoint</Application>
  <PresentationFormat>사용자 지정</PresentationFormat>
  <Paragraphs>275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8" baseType="lpstr">
      <vt:lpstr>나눔고딕</vt:lpstr>
      <vt:lpstr>나눔스퀘어 Bold</vt:lpstr>
      <vt:lpstr>나눔스퀘어 ExtraBold</vt:lpstr>
      <vt:lpstr>나눔스퀘어 Light</vt:lpstr>
      <vt:lpstr>나눔스퀘어_ac</vt:lpstr>
      <vt:lpstr>나눔스퀘어_ac Bold</vt:lpstr>
      <vt:lpstr>나눔스퀘어_ac ExtraBold</vt:lpstr>
      <vt:lpstr>나눔스퀘어_ac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Na Seokwon</cp:lastModifiedBy>
  <cp:revision>324</cp:revision>
  <dcterms:created xsi:type="dcterms:W3CDTF">2023-04-25T18:45:32Z</dcterms:created>
  <dcterms:modified xsi:type="dcterms:W3CDTF">2023-04-30T19:26:12Z</dcterms:modified>
</cp:coreProperties>
</file>